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82" r:id="rId2"/>
    <p:sldId id="283" r:id="rId3"/>
    <p:sldId id="284" r:id="rId4"/>
    <p:sldId id="288" r:id="rId5"/>
    <p:sldId id="289" r:id="rId6"/>
    <p:sldId id="320" r:id="rId7"/>
    <p:sldId id="321" r:id="rId8"/>
    <p:sldId id="323" r:id="rId9"/>
    <p:sldId id="325" r:id="rId10"/>
    <p:sldId id="294" r:id="rId11"/>
    <p:sldId id="295" r:id="rId12"/>
    <p:sldId id="296" r:id="rId13"/>
    <p:sldId id="297" r:id="rId14"/>
    <p:sldId id="298" r:id="rId15"/>
    <p:sldId id="299" r:id="rId16"/>
    <p:sldId id="300" r:id="rId17"/>
    <p:sldId id="305" r:id="rId18"/>
    <p:sldId id="306" r:id="rId19"/>
    <p:sldId id="309" r:id="rId20"/>
    <p:sldId id="307" r:id="rId21"/>
    <p:sldId id="308" r:id="rId22"/>
    <p:sldId id="319" r:id="rId23"/>
    <p:sldId id="310" r:id="rId24"/>
    <p:sldId id="311" r:id="rId25"/>
    <p:sldId id="312" r:id="rId26"/>
    <p:sldId id="313" r:id="rId27"/>
    <p:sldId id="314" r:id="rId28"/>
    <p:sldId id="315" r:id="rId29"/>
    <p:sldId id="316" r:id="rId30"/>
    <p:sldId id="317" r:id="rId31"/>
    <p:sldId id="31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544" autoAdjust="0"/>
  </p:normalViewPr>
  <p:slideViewPr>
    <p:cSldViewPr snapToGrid="0">
      <p:cViewPr varScale="1">
        <p:scale>
          <a:sx n="50" d="100"/>
          <a:sy n="50" d="100"/>
        </p:scale>
        <p:origin x="42"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3DBB2-1538-4367-A0F8-78618209DB3E}" type="datetimeFigureOut">
              <a:rPr lang="en-US" smtClean="0"/>
              <a:t>6/15/2017</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391A8-DFE6-4FE3-9CF4-AAB8AEF8F04A}" type="slidenum">
              <a:rPr lang="en-US" smtClean="0"/>
              <a:t>‹nr.›</a:t>
            </a:fld>
            <a:endParaRPr lang="en-US"/>
          </a:p>
        </p:txBody>
      </p:sp>
    </p:spTree>
    <p:extLst>
      <p:ext uri="{BB962C8B-B14F-4D97-AF65-F5344CB8AC3E}">
        <p14:creationId xmlns:p14="http://schemas.microsoft.com/office/powerpoint/2010/main" val="214537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a:ln/>
        </p:spPr>
      </p:sp>
      <p:sp>
        <p:nvSpPr>
          <p:cNvPr id="41987"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NL" altLang="nl-NL" smtClean="0"/>
          </a:p>
        </p:txBody>
      </p:sp>
      <p:sp>
        <p:nvSpPr>
          <p:cNvPr id="41988"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1A62CB5-5407-49B9-81D8-2FC300324A24}" type="slidenum">
              <a:rPr lang="nl-NL" altLang="nl-NL" smtClean="0">
                <a:solidFill>
                  <a:srgbClr val="000000"/>
                </a:solidFill>
                <a:latin typeface="Arial" panose="020B0604020202020204" pitchFamily="34" charset="0"/>
              </a:rPr>
              <a:pPr>
                <a:spcBef>
                  <a:spcPct val="0"/>
                </a:spcBef>
              </a:pPr>
              <a:t>1</a:t>
            </a:fld>
            <a:endParaRPr lang="nl-NL" altLang="nl-NL"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0612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endParaRPr lang="en-US" dirty="0"/>
          </a:p>
        </p:txBody>
      </p:sp>
      <p:sp>
        <p:nvSpPr>
          <p:cNvPr id="4" name="Tijdelijke aanduiding voor dianummer 3"/>
          <p:cNvSpPr>
            <a:spLocks noGrp="1"/>
          </p:cNvSpPr>
          <p:nvPr>
            <p:ph type="sldNum" sz="quarter" idx="10"/>
          </p:nvPr>
        </p:nvSpPr>
        <p:spPr/>
        <p:txBody>
          <a:bodyPr/>
          <a:lstStyle/>
          <a:p>
            <a:fld id="{2A66FE2E-9370-4089-BA1A-403397C7C23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27863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a:ln/>
        </p:spPr>
      </p:sp>
      <p:sp>
        <p:nvSpPr>
          <p:cNvPr id="44035"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p>
        </p:txBody>
      </p:sp>
      <p:sp>
        <p:nvSpPr>
          <p:cNvPr id="44036"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72F691C-29F6-4C35-B8FB-33379CF0410D}" type="slidenum">
              <a:rPr lang="nl-NL" altLang="nl-NL" smtClean="0">
                <a:solidFill>
                  <a:srgbClr val="000000"/>
                </a:solidFill>
                <a:latin typeface="Arial" panose="020B0604020202020204" pitchFamily="34" charset="0"/>
              </a:rPr>
              <a:pPr>
                <a:spcBef>
                  <a:spcPct val="0"/>
                </a:spcBef>
              </a:pPr>
              <a:t>2</a:t>
            </a:fld>
            <a:endParaRPr lang="nl-NL" altLang="nl-NL"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452217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52B63E6-D8EC-4948-8729-CDBD7896F0F5}" type="slidenum">
              <a:rPr lang="nl-NL" altLang="nl-NL" smtClean="0">
                <a:solidFill>
                  <a:srgbClr val="000000"/>
                </a:solidFill>
                <a:latin typeface="Arial" panose="020B0604020202020204" pitchFamily="34" charset="0"/>
              </a:rPr>
              <a:pPr>
                <a:spcBef>
                  <a:spcPct val="0"/>
                </a:spcBef>
              </a:pPr>
              <a:t>3</a:t>
            </a:fld>
            <a:endParaRPr lang="nl-NL" altLang="nl-NL" smtClean="0">
              <a:solidFill>
                <a:srgbClr val="000000"/>
              </a:solidFill>
              <a:latin typeface="Arial" panose="020B0604020202020204" pitchFamily="34" charset="0"/>
            </a:endParaRPr>
          </a:p>
        </p:txBody>
      </p:sp>
      <p:sp>
        <p:nvSpPr>
          <p:cNvPr id="46083" name="Rectangle 7"/>
          <p:cNvSpPr txBox="1">
            <a:spLocks noGrp="1" noChangeArrowheads="1"/>
          </p:cNvSpPr>
          <p:nvPr/>
        </p:nvSpPr>
        <p:spPr bwMode="auto">
          <a:xfrm>
            <a:off x="3886200" y="8702675"/>
            <a:ext cx="297021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42" tIns="45921" rIns="91842" bIns="45921" anchor="b"/>
          <a:lstStyle>
            <a:lvl1pPr defTabSz="458788">
              <a:spcBef>
                <a:spcPct val="30000"/>
              </a:spcBef>
              <a:tabLst>
                <a:tab pos="727075" algn="l"/>
                <a:tab pos="1454150" algn="l"/>
                <a:tab pos="2181225" algn="l"/>
                <a:tab pos="2908300" algn="l"/>
              </a:tabLst>
              <a:defRPr sz="1200">
                <a:solidFill>
                  <a:schemeClr val="tx1"/>
                </a:solidFill>
                <a:latin typeface="Calibri" panose="020F0502020204030204" pitchFamily="34" charset="0"/>
                <a:ea typeface="MS PGothic" panose="020B0600070205080204" pitchFamily="34" charset="-128"/>
              </a:defRPr>
            </a:lvl1pPr>
            <a:lvl2pPr marL="742950" indent="-285750" defTabSz="458788">
              <a:spcBef>
                <a:spcPct val="30000"/>
              </a:spcBef>
              <a:tabLst>
                <a:tab pos="727075" algn="l"/>
                <a:tab pos="1454150" algn="l"/>
                <a:tab pos="2181225" algn="l"/>
                <a:tab pos="2908300" algn="l"/>
              </a:tabLst>
              <a:defRPr sz="1200">
                <a:solidFill>
                  <a:schemeClr val="tx1"/>
                </a:solidFill>
                <a:latin typeface="Calibri" panose="020F0502020204030204" pitchFamily="34" charset="0"/>
                <a:ea typeface="MS PGothic" panose="020B0600070205080204" pitchFamily="34" charset="-128"/>
              </a:defRPr>
            </a:lvl2pPr>
            <a:lvl3pPr marL="1143000" indent="-228600" defTabSz="458788">
              <a:spcBef>
                <a:spcPct val="30000"/>
              </a:spcBef>
              <a:tabLst>
                <a:tab pos="727075" algn="l"/>
                <a:tab pos="1454150" algn="l"/>
                <a:tab pos="2181225" algn="l"/>
                <a:tab pos="2908300" algn="l"/>
              </a:tabLst>
              <a:defRPr sz="1200">
                <a:solidFill>
                  <a:schemeClr val="tx1"/>
                </a:solidFill>
                <a:latin typeface="Calibri" panose="020F0502020204030204" pitchFamily="34" charset="0"/>
                <a:ea typeface="MS PGothic" panose="020B0600070205080204" pitchFamily="34" charset="-128"/>
              </a:defRPr>
            </a:lvl3pPr>
            <a:lvl4pPr marL="1600200" indent="-228600" defTabSz="458788">
              <a:spcBef>
                <a:spcPct val="30000"/>
              </a:spcBef>
              <a:tabLst>
                <a:tab pos="727075" algn="l"/>
                <a:tab pos="1454150" algn="l"/>
                <a:tab pos="2181225" algn="l"/>
                <a:tab pos="2908300" algn="l"/>
              </a:tabLst>
              <a:defRPr sz="1200">
                <a:solidFill>
                  <a:schemeClr val="tx1"/>
                </a:solidFill>
                <a:latin typeface="Calibri" panose="020F0502020204030204" pitchFamily="34" charset="0"/>
                <a:ea typeface="MS PGothic" panose="020B0600070205080204" pitchFamily="34" charset="-128"/>
              </a:defRPr>
            </a:lvl4pPr>
            <a:lvl5pPr marL="2057400" indent="-228600" defTabSz="458788">
              <a:spcBef>
                <a:spcPct val="30000"/>
              </a:spcBef>
              <a:tabLst>
                <a:tab pos="727075" algn="l"/>
                <a:tab pos="1454150" algn="l"/>
                <a:tab pos="2181225" algn="l"/>
                <a:tab pos="2908300" algn="l"/>
              </a:tabLst>
              <a:defRPr sz="1200">
                <a:solidFill>
                  <a:schemeClr val="tx1"/>
                </a:solidFill>
                <a:latin typeface="Calibri" panose="020F0502020204030204" pitchFamily="34" charset="0"/>
                <a:ea typeface="MS PGothic" panose="020B0600070205080204" pitchFamily="34" charset="-128"/>
              </a:defRPr>
            </a:lvl5pPr>
            <a:lvl6pPr marL="2514600" indent="-228600" defTabSz="458788" eaLnBrk="0" fontAlgn="base" hangingPunct="0">
              <a:spcBef>
                <a:spcPct val="30000"/>
              </a:spcBef>
              <a:spcAft>
                <a:spcPct val="0"/>
              </a:spcAft>
              <a:tabLst>
                <a:tab pos="727075" algn="l"/>
                <a:tab pos="1454150" algn="l"/>
                <a:tab pos="2181225" algn="l"/>
                <a:tab pos="2908300" algn="l"/>
              </a:tabLst>
              <a:defRPr sz="1200">
                <a:solidFill>
                  <a:schemeClr val="tx1"/>
                </a:solidFill>
                <a:latin typeface="Calibri" panose="020F0502020204030204" pitchFamily="34" charset="0"/>
                <a:ea typeface="MS PGothic" panose="020B0600070205080204" pitchFamily="34" charset="-128"/>
              </a:defRPr>
            </a:lvl6pPr>
            <a:lvl7pPr marL="2971800" indent="-228600" defTabSz="458788" eaLnBrk="0" fontAlgn="base" hangingPunct="0">
              <a:spcBef>
                <a:spcPct val="30000"/>
              </a:spcBef>
              <a:spcAft>
                <a:spcPct val="0"/>
              </a:spcAft>
              <a:tabLst>
                <a:tab pos="727075" algn="l"/>
                <a:tab pos="1454150" algn="l"/>
                <a:tab pos="2181225" algn="l"/>
                <a:tab pos="2908300" algn="l"/>
              </a:tabLst>
              <a:defRPr sz="1200">
                <a:solidFill>
                  <a:schemeClr val="tx1"/>
                </a:solidFill>
                <a:latin typeface="Calibri" panose="020F0502020204030204" pitchFamily="34" charset="0"/>
                <a:ea typeface="MS PGothic" panose="020B0600070205080204" pitchFamily="34" charset="-128"/>
              </a:defRPr>
            </a:lvl7pPr>
            <a:lvl8pPr marL="3429000" indent="-228600" defTabSz="458788" eaLnBrk="0" fontAlgn="base" hangingPunct="0">
              <a:spcBef>
                <a:spcPct val="30000"/>
              </a:spcBef>
              <a:spcAft>
                <a:spcPct val="0"/>
              </a:spcAft>
              <a:tabLst>
                <a:tab pos="727075" algn="l"/>
                <a:tab pos="1454150" algn="l"/>
                <a:tab pos="2181225" algn="l"/>
                <a:tab pos="2908300" algn="l"/>
              </a:tabLst>
              <a:defRPr sz="1200">
                <a:solidFill>
                  <a:schemeClr val="tx1"/>
                </a:solidFill>
                <a:latin typeface="Calibri" panose="020F0502020204030204" pitchFamily="34" charset="0"/>
                <a:ea typeface="MS PGothic" panose="020B0600070205080204" pitchFamily="34" charset="-128"/>
              </a:defRPr>
            </a:lvl8pPr>
            <a:lvl9pPr marL="3886200" indent="-228600" defTabSz="458788" eaLnBrk="0" fontAlgn="base" hangingPunct="0">
              <a:spcBef>
                <a:spcPct val="30000"/>
              </a:spcBef>
              <a:spcAft>
                <a:spcPct val="0"/>
              </a:spcAft>
              <a:tabLst>
                <a:tab pos="727075" algn="l"/>
                <a:tab pos="1454150" algn="l"/>
                <a:tab pos="2181225" algn="l"/>
                <a:tab pos="2908300" algn="l"/>
              </a:tabLst>
              <a:defRPr sz="1200">
                <a:solidFill>
                  <a:schemeClr val="tx1"/>
                </a:solidFill>
                <a:latin typeface="Calibri" panose="020F0502020204030204" pitchFamily="34" charset="0"/>
                <a:ea typeface="MS PGothic" panose="020B0600070205080204" pitchFamily="34" charset="-128"/>
              </a:defRPr>
            </a:lvl9pPr>
          </a:lstStyle>
          <a:p>
            <a:pPr algn="r" fontAlgn="base" hangingPunct="0">
              <a:spcBef>
                <a:spcPct val="0"/>
              </a:spcBef>
              <a:spcAft>
                <a:spcPct val="0"/>
              </a:spcAft>
              <a:buClr>
                <a:srgbClr val="000000"/>
              </a:buClr>
              <a:buSzPct val="45000"/>
              <a:buFont typeface="Wingdings" panose="05000000000000000000" pitchFamily="2" charset="2"/>
              <a:buNone/>
            </a:pPr>
            <a:fld id="{7D0E4561-AFE8-4F19-A971-3B03F4E1075C}" type="slidenum">
              <a:rPr lang="en-GB" altLang="nl-NL">
                <a:solidFill>
                  <a:srgbClr val="000000"/>
                </a:solidFill>
                <a:latin typeface="Times New Roman" panose="02020603050405020304" pitchFamily="18" charset="0"/>
              </a:rPr>
              <a:pPr algn="r" fontAlgn="base" hangingPunct="0">
                <a:spcBef>
                  <a:spcPct val="0"/>
                </a:spcBef>
                <a:spcAft>
                  <a:spcPct val="0"/>
                </a:spcAft>
                <a:buClr>
                  <a:srgbClr val="000000"/>
                </a:buClr>
                <a:buSzPct val="45000"/>
                <a:buFont typeface="Wingdings" panose="05000000000000000000" pitchFamily="2" charset="2"/>
                <a:buNone/>
              </a:pPr>
              <a:t>3</a:t>
            </a:fld>
            <a:endParaRPr lang="en-GB" altLang="nl-NL">
              <a:solidFill>
                <a:srgbClr val="000000"/>
              </a:solidFill>
              <a:latin typeface="Times New Roman" panose="02020603050405020304" pitchFamily="18" charset="0"/>
            </a:endParaRPr>
          </a:p>
        </p:txBody>
      </p:sp>
      <p:sp>
        <p:nvSpPr>
          <p:cNvPr id="46084" name="Rectangle 1"/>
          <p:cNvSpPr>
            <a:spLocks noGrp="1" noRot="1" noChangeAspect="1" noChangeArrowheads="1" noTextEdit="1"/>
          </p:cNvSpPr>
          <p:nvPr>
            <p:ph type="sldImg"/>
          </p:nvPr>
        </p:nvSpPr>
        <p:spPr>
          <a:xfrm>
            <a:off x="404813" y="681038"/>
            <a:ext cx="6051550" cy="3405187"/>
          </a:xfrm>
          <a:ln/>
        </p:spPr>
      </p:sp>
      <p:sp>
        <p:nvSpPr>
          <p:cNvPr id="46085" name="Rectangle 2"/>
          <p:cNvSpPr>
            <a:spLocks noGrp="1" noChangeArrowheads="1"/>
          </p:cNvSpPr>
          <p:nvPr>
            <p:ph type="body" idx="1"/>
          </p:nvPr>
        </p:nvSpPr>
        <p:spPr>
          <a:xfrm>
            <a:off x="914400" y="4314825"/>
            <a:ext cx="5029200" cy="4162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842" tIns="45921" rIns="91842" bIns="45921" anchor="ctr"/>
          <a:lstStyle/>
          <a:p>
            <a:pPr eaLnBrk="1" hangingPunct="1">
              <a:spcBef>
                <a:spcPct val="0"/>
              </a:spcBef>
            </a:pPr>
            <a:endParaRPr lang="en-US" altLang="nl-NL" smtClean="0"/>
          </a:p>
        </p:txBody>
      </p:sp>
    </p:spTree>
    <p:extLst>
      <p:ext uri="{BB962C8B-B14F-4D97-AF65-F5344CB8AC3E}">
        <p14:creationId xmlns:p14="http://schemas.microsoft.com/office/powerpoint/2010/main" val="1023121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afbeelding 1"/>
          <p:cNvSpPr>
            <a:spLocks noGrp="1" noRot="1" noChangeAspect="1" noTextEdit="1"/>
          </p:cNvSpPr>
          <p:nvPr>
            <p:ph type="sldImg"/>
          </p:nvPr>
        </p:nvSpPr>
        <p:spPr>
          <a:ln/>
        </p:spPr>
      </p:sp>
      <p:sp>
        <p:nvSpPr>
          <p:cNvPr id="54275"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smtClean="0"/>
          </a:p>
        </p:txBody>
      </p:sp>
      <p:sp>
        <p:nvSpPr>
          <p:cNvPr id="54276" name="Tijdelijke aanduiding voor dianummer 3"/>
          <p:cNvSpPr txBox="1">
            <a:spLocks noGrp="1"/>
          </p:cNvSpPr>
          <p:nvPr/>
        </p:nvSpPr>
        <p:spPr bwMode="auto">
          <a:xfrm>
            <a:off x="3916363" y="8693150"/>
            <a:ext cx="29178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fontAlgn="base">
              <a:spcBef>
                <a:spcPct val="0"/>
              </a:spcBef>
              <a:spcAft>
                <a:spcPct val="0"/>
              </a:spcAft>
            </a:pPr>
            <a:fld id="{86C58230-B5F4-46B8-A512-4B949D3A2D46}" type="slidenum">
              <a:rPr lang="nl-NL" altLang="nl-NL">
                <a:solidFill>
                  <a:srgbClr val="000000"/>
                </a:solidFill>
                <a:latin typeface="Arial" panose="020B0604020202020204" pitchFamily="34" charset="0"/>
              </a:rPr>
              <a:pPr algn="r" fontAlgn="base">
                <a:spcBef>
                  <a:spcPct val="0"/>
                </a:spcBef>
                <a:spcAft>
                  <a:spcPct val="0"/>
                </a:spcAft>
              </a:pPr>
              <a:t>4</a:t>
            </a:fld>
            <a:endParaRPr lang="nl-NL" altLang="nl-NL">
              <a:solidFill>
                <a:srgbClr val="000000"/>
              </a:solidFill>
              <a:latin typeface="Arial" panose="020B0604020202020204" pitchFamily="34" charset="0"/>
            </a:endParaRPr>
          </a:p>
        </p:txBody>
      </p:sp>
    </p:spTree>
    <p:extLst>
      <p:ext uri="{BB962C8B-B14F-4D97-AF65-F5344CB8AC3E}">
        <p14:creationId xmlns:p14="http://schemas.microsoft.com/office/powerpoint/2010/main" val="3700028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a:ln/>
        </p:spPr>
      </p:sp>
      <p:sp>
        <p:nvSpPr>
          <p:cNvPr id="56323"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p>
        </p:txBody>
      </p:sp>
      <p:sp>
        <p:nvSpPr>
          <p:cNvPr id="56324"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39B2C76-8E9B-4C4C-AB06-1A72B0C0DC71}" type="slidenum">
              <a:rPr lang="nl-NL" altLang="nl-NL" smtClean="0">
                <a:solidFill>
                  <a:srgbClr val="000000"/>
                </a:solidFill>
                <a:latin typeface="Arial" panose="020B0604020202020204" pitchFamily="34" charset="0"/>
              </a:rPr>
              <a:pPr>
                <a:spcBef>
                  <a:spcPct val="0"/>
                </a:spcBef>
              </a:pPr>
              <a:t>5</a:t>
            </a:fld>
            <a:endParaRPr lang="nl-NL" altLang="nl-NL"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52801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B5C20B2-5CB8-4F6F-9758-C5848480EDE7}" type="slidenum">
              <a:rPr lang="nl-NL" smtClean="0"/>
              <a:t>6</a:t>
            </a:fld>
            <a:endParaRPr lang="nl-NL"/>
          </a:p>
        </p:txBody>
      </p:sp>
    </p:spTree>
    <p:extLst>
      <p:ext uri="{BB962C8B-B14F-4D97-AF65-F5344CB8AC3E}">
        <p14:creationId xmlns:p14="http://schemas.microsoft.com/office/powerpoint/2010/main" val="3657713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B5C20B2-5CB8-4F6F-9758-C5848480EDE7}" type="slidenum">
              <a:rPr lang="nl-NL" smtClean="0"/>
              <a:t>7</a:t>
            </a:fld>
            <a:endParaRPr lang="nl-NL"/>
          </a:p>
        </p:txBody>
      </p:sp>
    </p:spTree>
    <p:extLst>
      <p:ext uri="{BB962C8B-B14F-4D97-AF65-F5344CB8AC3E}">
        <p14:creationId xmlns:p14="http://schemas.microsoft.com/office/powerpoint/2010/main" val="1185447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B5C20B2-5CB8-4F6F-9758-C5848480EDE7}" type="slidenum">
              <a:rPr lang="nl-NL" smtClean="0"/>
              <a:t>8</a:t>
            </a:fld>
            <a:endParaRPr lang="nl-NL"/>
          </a:p>
        </p:txBody>
      </p:sp>
    </p:spTree>
    <p:extLst>
      <p:ext uri="{BB962C8B-B14F-4D97-AF65-F5344CB8AC3E}">
        <p14:creationId xmlns:p14="http://schemas.microsoft.com/office/powerpoint/2010/main" val="1741009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B5C20B2-5CB8-4F6F-9758-C5848480EDE7}" type="slidenum">
              <a:rPr lang="nl-NL" smtClean="0"/>
              <a:t>9</a:t>
            </a:fld>
            <a:endParaRPr lang="nl-NL"/>
          </a:p>
        </p:txBody>
      </p:sp>
    </p:spTree>
    <p:extLst>
      <p:ext uri="{BB962C8B-B14F-4D97-AF65-F5344CB8AC3E}">
        <p14:creationId xmlns:p14="http://schemas.microsoft.com/office/powerpoint/2010/main" val="1730882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6/15/2017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‹nr.›</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317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6/15/2017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40091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6/15/2017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019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6/15/2017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0209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6/15/2017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602634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6/15/2017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8112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6/15/2017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3579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6/15/2017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0657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6/15/2017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9590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solidFill>
                  <a:prstClr val="black"/>
                </a:solidFill>
              </a:rPr>
              <a:pPr/>
              <a:t>6/15/2017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00226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6/15/2017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14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6/15/2017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‹nr.›</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2788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6/15/2017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0667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6/15/2017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907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6/15/2017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44453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smtClean="0"/>
              <a:t>Klik om de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6/15/2017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0892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smtClean="0"/>
              <a:t>Klik om de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6/15/2017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30229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6/15/2017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‹nr.›</a:t>
            </a:fld>
            <a:endParaRPr lang="en-US" dirty="0">
              <a:solidFill>
                <a:prstClr val="black"/>
              </a:solidFill>
            </a:endParaRPr>
          </a:p>
        </p:txBody>
      </p:sp>
    </p:spTree>
    <p:extLst>
      <p:ext uri="{BB962C8B-B14F-4D97-AF65-F5344CB8AC3E}">
        <p14:creationId xmlns:p14="http://schemas.microsoft.com/office/powerpoint/2010/main" val="2664444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ctrTitle"/>
          </p:nvPr>
        </p:nvSpPr>
        <p:spPr>
          <a:xfrm>
            <a:off x="3263901" y="2059076"/>
            <a:ext cx="5827713" cy="1579864"/>
          </a:xfrm>
        </p:spPr>
        <p:txBody>
          <a:bodyPr/>
          <a:lstStyle/>
          <a:p>
            <a:pPr eaLnBrk="1" hangingPunct="1"/>
            <a:r>
              <a:rPr lang="nl-NL" altLang="nl-NL" sz="4400" dirty="0" smtClean="0"/>
              <a:t>FACT: </a:t>
            </a:r>
            <a:br>
              <a:rPr lang="nl-NL" altLang="nl-NL" sz="4400" dirty="0" smtClean="0"/>
            </a:br>
            <a:r>
              <a:rPr lang="nl-NL" altLang="nl-NL" sz="4400" dirty="0" smtClean="0"/>
              <a:t>Flexibele </a:t>
            </a:r>
            <a:r>
              <a:rPr lang="nl-NL" altLang="nl-NL" sz="4400" dirty="0" err="1" smtClean="0"/>
              <a:t>Assertive</a:t>
            </a:r>
            <a:r>
              <a:rPr lang="nl-NL" altLang="nl-NL" sz="4400" dirty="0" smtClean="0"/>
              <a:t> Community Treatment</a:t>
            </a:r>
          </a:p>
        </p:txBody>
      </p:sp>
      <p:sp>
        <p:nvSpPr>
          <p:cNvPr id="22531" name="Ondertitel 2"/>
          <p:cNvSpPr>
            <a:spLocks noGrp="1"/>
          </p:cNvSpPr>
          <p:nvPr>
            <p:ph type="subTitle" idx="1"/>
          </p:nvPr>
        </p:nvSpPr>
        <p:spPr>
          <a:xfrm>
            <a:off x="3263901" y="3804166"/>
            <a:ext cx="5827713" cy="1096963"/>
          </a:xfrm>
        </p:spPr>
        <p:txBody>
          <a:bodyPr rtlCol="0">
            <a:normAutofit fontScale="92500" lnSpcReduction="20000"/>
          </a:bodyPr>
          <a:lstStyle/>
          <a:p>
            <a:pPr eaLnBrk="1" fontAlgn="auto" hangingPunct="1">
              <a:spcAft>
                <a:spcPts val="0"/>
              </a:spcAft>
              <a:defRPr/>
            </a:pPr>
            <a:r>
              <a:rPr lang="nl-NL" altLang="nl-NL" sz="2800" dirty="0"/>
              <a:t>Ambulante behandeling, begeleiding en ondersteuning voor mensen met ernstige psychiatrische aandoeningen</a:t>
            </a:r>
          </a:p>
        </p:txBody>
      </p:sp>
    </p:spTree>
    <p:extLst>
      <p:ext uri="{BB962C8B-B14F-4D97-AF65-F5344CB8AC3E}">
        <p14:creationId xmlns:p14="http://schemas.microsoft.com/office/powerpoint/2010/main" val="1168243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stoutadvies.nl/wp-content/uploads/2013/11/compliance-e13968959353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194" y="1394613"/>
            <a:ext cx="7816448" cy="406573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2" name="Titel 1"/>
          <p:cNvSpPr>
            <a:spLocks noGrp="1"/>
          </p:cNvSpPr>
          <p:nvPr>
            <p:ph type="ctrTitle"/>
          </p:nvPr>
        </p:nvSpPr>
        <p:spPr/>
        <p:txBody>
          <a:bodyPr/>
          <a:lstStyle/>
          <a:p>
            <a:r>
              <a:rPr lang="en-US" sz="6600" b="1" dirty="0" smtClean="0"/>
              <a:t>FACT-</a:t>
            </a:r>
            <a:r>
              <a:rPr lang="en-US" sz="6600" b="1" dirty="0" err="1" smtClean="0"/>
              <a:t>Schaal</a:t>
            </a:r>
            <a:r>
              <a:rPr lang="en-US" sz="6600" b="1" smtClean="0"/>
              <a:t> 2017</a:t>
            </a:r>
            <a:endParaRPr lang="en-US" sz="6600" b="1" dirty="0"/>
          </a:p>
        </p:txBody>
      </p:sp>
      <p:sp>
        <p:nvSpPr>
          <p:cNvPr id="3" name="Ondertitel 2"/>
          <p:cNvSpPr>
            <a:spLocks noGrp="1"/>
          </p:cNvSpPr>
          <p:nvPr>
            <p:ph type="subTitle" idx="1"/>
          </p:nvPr>
        </p:nvSpPr>
        <p:spPr>
          <a:xfrm rot="287495">
            <a:off x="-1346236" y="4042257"/>
            <a:ext cx="11186209" cy="1432095"/>
          </a:xfrm>
        </p:spPr>
        <p:txBody>
          <a:bodyPr/>
          <a:lstStyle/>
          <a:p>
            <a:r>
              <a:rPr lang="en-US" b="1" dirty="0" err="1" smtClean="0"/>
              <a:t>Topzorg</a:t>
            </a:r>
            <a:r>
              <a:rPr lang="en-US" b="1" dirty="0" smtClean="0"/>
              <a:t> </a:t>
            </a:r>
            <a:r>
              <a:rPr lang="en-US" b="1" dirty="0" err="1" smtClean="0"/>
              <a:t>voor</a:t>
            </a:r>
            <a:r>
              <a:rPr lang="en-US" b="1" dirty="0" smtClean="0"/>
              <a:t> EPA!</a:t>
            </a:r>
            <a:endParaRPr lang="en-US" b="1" dirty="0"/>
          </a:p>
        </p:txBody>
      </p:sp>
      <p:pic>
        <p:nvPicPr>
          <p:cNvPr id="1026" name="Picture 2" descr="http://www.ikwordzzper.nl/App_Files_IkWordZZPer/FileInstances/Page/915/nl-NL/Published/XLarge_opdrachtenscorenalszzper.jpg"/>
          <p:cNvPicPr>
            <a:picLocks noChangeAspect="1" noChangeArrowheads="1"/>
          </p:cNvPicPr>
          <p:nvPr/>
        </p:nvPicPr>
        <p:blipFill rotWithShape="1">
          <a:blip r:embed="rId4">
            <a:extLst>
              <a:ext uri="{28A0092B-C50C-407E-A947-70E740481C1C}">
                <a14:useLocalDpi xmlns:a14="http://schemas.microsoft.com/office/drawing/2010/main" val="0"/>
              </a:ext>
            </a:extLst>
          </a:blip>
          <a:srcRect t="3761"/>
          <a:stretch/>
        </p:blipFill>
        <p:spPr bwMode="auto">
          <a:xfrm>
            <a:off x="7870020" y="2696986"/>
            <a:ext cx="3939907" cy="40337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5" name="AutoShape 4" descr="https://photos-4.dropbox.com/t/2/AAB2bQ74iLz9Tu8M3IFt7hggVDDfwyy1jCxT1q7tRc6gmw/12/54155944/jpeg/32x32/1/_/1/2/IMG-20150525-WA0002%20(1).jpg/CKi16RkgASACIAMgBCAFIAYgBygBKAI/UtoT9xIqL9vcnnHoYf8l7JTF6u5feqnnvFCiq23Zevw?size=1024x768&amp;size_mode=2"/>
          <p:cNvSpPr>
            <a:spLocks noChangeAspect="1" noChangeArrowheads="1"/>
          </p:cNvSpPr>
          <p:nvPr/>
        </p:nvSpPr>
        <p:spPr bwMode="auto">
          <a:xfrm>
            <a:off x="438909" y="12422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Tree>
    <p:extLst>
      <p:ext uri="{BB962C8B-B14F-4D97-AF65-F5344CB8AC3E}">
        <p14:creationId xmlns:p14="http://schemas.microsoft.com/office/powerpoint/2010/main" val="2398464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UITGANGSPUNTEN</a:t>
            </a:r>
            <a:endParaRPr lang="en-US" dirty="0"/>
          </a:p>
        </p:txBody>
      </p:sp>
      <p:sp>
        <p:nvSpPr>
          <p:cNvPr id="3" name="Tijdelijke aanduiding voor inhoud 2"/>
          <p:cNvSpPr>
            <a:spLocks noGrp="1"/>
          </p:cNvSpPr>
          <p:nvPr>
            <p:ph sz="half" idx="1"/>
          </p:nvPr>
        </p:nvSpPr>
        <p:spPr/>
        <p:txBody>
          <a:bodyPr>
            <a:normAutofit fontScale="92500"/>
          </a:bodyPr>
          <a:lstStyle/>
          <a:p>
            <a:pPr marL="0" indent="0">
              <a:buNone/>
            </a:pPr>
            <a:r>
              <a:rPr lang="en-US" dirty="0" smtClean="0"/>
              <a:t>FOCUS OP HERSTEL</a:t>
            </a:r>
          </a:p>
          <a:p>
            <a:pPr marL="0" indent="0">
              <a:buNone/>
            </a:pPr>
            <a:r>
              <a:rPr lang="en-US" dirty="0" smtClean="0"/>
              <a:t>FOCUS OP PROCES EN INHOUD</a:t>
            </a:r>
          </a:p>
          <a:p>
            <a:pPr marL="0" indent="0">
              <a:buNone/>
            </a:pPr>
            <a:r>
              <a:rPr lang="en-US" dirty="0" smtClean="0"/>
              <a:t>INTEGRATIE VAN HUIDIGE PRODUCTEN</a:t>
            </a:r>
          </a:p>
          <a:p>
            <a:pPr marL="0" indent="0">
              <a:buNone/>
            </a:pPr>
            <a:r>
              <a:rPr lang="en-US" dirty="0" smtClean="0"/>
              <a:t>TRANSPARANTIE</a:t>
            </a:r>
          </a:p>
          <a:p>
            <a:pPr marL="0" indent="0">
              <a:buNone/>
            </a:pPr>
            <a:r>
              <a:rPr lang="en-US" dirty="0" smtClean="0"/>
              <a:t>BEHOUD VAN FACT KENMERKEN</a:t>
            </a:r>
          </a:p>
          <a:p>
            <a:pPr marL="0" indent="0">
              <a:buNone/>
            </a:pPr>
            <a:r>
              <a:rPr lang="en-US" dirty="0"/>
              <a:t>	</a:t>
            </a:r>
            <a:r>
              <a:rPr lang="en-US" dirty="0" smtClean="0"/>
              <a:t>………….. </a:t>
            </a:r>
            <a:r>
              <a:rPr lang="en-US" dirty="0" err="1" smtClean="0"/>
              <a:t>Meebewegen</a:t>
            </a:r>
            <a:r>
              <a:rPr lang="en-US" dirty="0" smtClean="0"/>
              <a:t> met…..:</a:t>
            </a:r>
            <a:endParaRPr lang="en-US" dirty="0"/>
          </a:p>
        </p:txBody>
      </p:sp>
      <p:sp>
        <p:nvSpPr>
          <p:cNvPr id="7" name="Tijdelijke aanduiding voor inhoud 6"/>
          <p:cNvSpPr>
            <a:spLocks noGrp="1"/>
          </p:cNvSpPr>
          <p:nvPr>
            <p:ph sz="half" idx="2"/>
          </p:nvPr>
        </p:nvSpPr>
        <p:spPr/>
        <p:txBody>
          <a:bodyPr>
            <a:normAutofit fontScale="92500"/>
          </a:bodyPr>
          <a:lstStyle/>
          <a:p>
            <a:r>
              <a:rPr lang="en-US" dirty="0" err="1" smtClean="0"/>
              <a:t>Onderscheidend</a:t>
            </a:r>
            <a:endParaRPr lang="en-US" dirty="0" smtClean="0"/>
          </a:p>
          <a:p>
            <a:r>
              <a:rPr lang="en-US" dirty="0" err="1" smtClean="0"/>
              <a:t>Innovatief</a:t>
            </a:r>
            <a:endParaRPr lang="en-US" dirty="0" smtClean="0"/>
          </a:p>
          <a:p>
            <a:r>
              <a:rPr lang="en-US" dirty="0" err="1" smtClean="0"/>
              <a:t>Toekomstbestendig</a:t>
            </a:r>
            <a:endParaRPr lang="en-US" dirty="0" smtClean="0"/>
          </a:p>
          <a:p>
            <a:r>
              <a:rPr lang="en-US" dirty="0" err="1" smtClean="0"/>
              <a:t>Geen</a:t>
            </a:r>
            <a:r>
              <a:rPr lang="en-US" dirty="0" smtClean="0"/>
              <a:t> </a:t>
            </a:r>
            <a:r>
              <a:rPr lang="en-US" dirty="0" err="1" smtClean="0"/>
              <a:t>vinkenlijst</a:t>
            </a:r>
            <a:endParaRPr lang="en-US" dirty="0" smtClean="0"/>
          </a:p>
          <a:p>
            <a:r>
              <a:rPr lang="en-US" dirty="0" err="1" smtClean="0"/>
              <a:t>Geen</a:t>
            </a:r>
            <a:r>
              <a:rPr lang="en-US" dirty="0" smtClean="0"/>
              <a:t> </a:t>
            </a:r>
            <a:r>
              <a:rPr lang="en-US" dirty="0" err="1" smtClean="0"/>
              <a:t>opsomming</a:t>
            </a:r>
            <a:r>
              <a:rPr lang="en-US" dirty="0" smtClean="0"/>
              <a:t> van </a:t>
            </a:r>
            <a:r>
              <a:rPr lang="en-US" dirty="0" err="1" smtClean="0"/>
              <a:t>eisen</a:t>
            </a:r>
            <a:r>
              <a:rPr lang="en-US" dirty="0" smtClean="0"/>
              <a:t>, EBP of </a:t>
            </a:r>
            <a:r>
              <a:rPr lang="en-US" dirty="0" err="1" smtClean="0"/>
              <a:t>keuzes</a:t>
            </a:r>
            <a:r>
              <a:rPr lang="en-US" dirty="0" smtClean="0"/>
              <a:t> in de </a:t>
            </a:r>
            <a:r>
              <a:rPr lang="en-US" dirty="0" err="1" smtClean="0"/>
              <a:t>tijdsgeest</a:t>
            </a:r>
            <a:endParaRPr lang="en-US" dirty="0"/>
          </a:p>
        </p:txBody>
      </p:sp>
    </p:spTree>
    <p:extLst>
      <p:ext uri="{BB962C8B-B14F-4D97-AF65-F5344CB8AC3E}">
        <p14:creationId xmlns:p14="http://schemas.microsoft.com/office/powerpoint/2010/main" val="4090413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Over de </a:t>
            </a:r>
            <a:r>
              <a:rPr lang="en-US" dirty="0" err="1"/>
              <a:t>B</a:t>
            </a:r>
            <a:r>
              <a:rPr lang="en-US" dirty="0" err="1" smtClean="0"/>
              <a:t>rug</a:t>
            </a:r>
            <a:endParaRPr lang="en-US" dirty="0"/>
          </a:p>
        </p:txBody>
      </p:sp>
      <p:sp>
        <p:nvSpPr>
          <p:cNvPr id="3" name="Tijdelijke aanduiding voor inhoud 2"/>
          <p:cNvSpPr>
            <a:spLocks noGrp="1"/>
          </p:cNvSpPr>
          <p:nvPr>
            <p:ph idx="1"/>
          </p:nvPr>
        </p:nvSpPr>
        <p:spPr/>
        <p:txBody>
          <a:bodyPr>
            <a:normAutofit/>
          </a:bodyPr>
          <a:lstStyle/>
          <a:p>
            <a:pPr marL="0" indent="0" algn="ctr">
              <a:buNone/>
            </a:pPr>
            <a:r>
              <a:rPr lang="nl-NL" dirty="0" smtClean="0"/>
              <a:t>“ Ontwikkel </a:t>
            </a:r>
            <a:r>
              <a:rPr lang="nl-NL" dirty="0"/>
              <a:t>een geïntegreerde, wijkgerichte benadering rond mensen met </a:t>
            </a:r>
            <a:r>
              <a:rPr lang="nl-NL" dirty="0" smtClean="0"/>
              <a:t>ernstige psychiatrische </a:t>
            </a:r>
            <a:r>
              <a:rPr lang="nl-NL" dirty="0"/>
              <a:t>aandoeningen, met een goede afstemming en samenwerking </a:t>
            </a:r>
            <a:r>
              <a:rPr lang="nl-NL" dirty="0" smtClean="0"/>
              <a:t>tussen mensen </a:t>
            </a:r>
            <a:r>
              <a:rPr lang="nl-NL" dirty="0"/>
              <a:t>met ernstige psychische aandoeningen, familie en naastbetrokkenen, </a:t>
            </a:r>
            <a:r>
              <a:rPr lang="nl-NL" dirty="0" smtClean="0"/>
              <a:t>buurten, generalistische </a:t>
            </a:r>
            <a:r>
              <a:rPr lang="nl-NL" dirty="0"/>
              <a:t>wijkteams, huisartsen, gespecialiseerde ondersteuning en begeleiding </a:t>
            </a:r>
            <a:r>
              <a:rPr lang="nl-NL" dirty="0" smtClean="0"/>
              <a:t>en specialistische </a:t>
            </a:r>
            <a:r>
              <a:rPr lang="nl-NL" dirty="0" err="1" smtClean="0"/>
              <a:t>GGz</a:t>
            </a:r>
            <a:r>
              <a:rPr lang="nl-NL" dirty="0" smtClean="0"/>
              <a:t>-behandeling.”  </a:t>
            </a:r>
            <a:endParaRPr lang="en-US" dirty="0"/>
          </a:p>
        </p:txBody>
      </p:sp>
      <p:sp>
        <p:nvSpPr>
          <p:cNvPr id="4" name="Tijdelijke aanduiding voor tekst 3"/>
          <p:cNvSpPr>
            <a:spLocks noGrp="1"/>
          </p:cNvSpPr>
          <p:nvPr>
            <p:ph type="body" sz="half" idx="2"/>
          </p:nvPr>
        </p:nvSpPr>
        <p:spPr/>
        <p:txBody>
          <a:bodyPr/>
          <a:lstStyle/>
          <a:p>
            <a:pPr marL="285750" indent="-285750">
              <a:buFontTx/>
              <a:buChar char="-"/>
            </a:pPr>
            <a:r>
              <a:rPr lang="en-US" dirty="0" smtClean="0"/>
              <a:t>Focus op </a:t>
            </a:r>
            <a:r>
              <a:rPr lang="en-US" dirty="0" err="1" smtClean="0"/>
              <a:t>Herstel</a:t>
            </a:r>
            <a:endParaRPr lang="en-US" dirty="0" smtClean="0"/>
          </a:p>
          <a:p>
            <a:pPr marL="285750" indent="-285750">
              <a:buFontTx/>
              <a:buChar char="-"/>
            </a:pPr>
            <a:r>
              <a:rPr lang="en-US" dirty="0" smtClean="0"/>
              <a:t>Focus op </a:t>
            </a:r>
            <a:r>
              <a:rPr lang="en-US" dirty="0" err="1" smtClean="0"/>
              <a:t>wijkgerichte</a:t>
            </a:r>
            <a:r>
              <a:rPr lang="en-US" dirty="0" smtClean="0"/>
              <a:t> </a:t>
            </a:r>
            <a:r>
              <a:rPr lang="en-US" dirty="0" err="1" smtClean="0"/>
              <a:t>zorg</a:t>
            </a:r>
            <a:endParaRPr lang="en-US" dirty="0" smtClean="0"/>
          </a:p>
          <a:p>
            <a:pPr marL="285750" indent="-285750">
              <a:buFontTx/>
              <a:buChar char="-"/>
            </a:pPr>
            <a:r>
              <a:rPr lang="en-US" dirty="0" smtClean="0"/>
              <a:t>Focus op </a:t>
            </a:r>
            <a:r>
              <a:rPr lang="en-US" dirty="0" err="1" smtClean="0"/>
              <a:t>fasering</a:t>
            </a:r>
            <a:r>
              <a:rPr lang="en-US" dirty="0" smtClean="0"/>
              <a:t> van </a:t>
            </a:r>
            <a:r>
              <a:rPr lang="en-US" dirty="0" err="1" smtClean="0"/>
              <a:t>zorg</a:t>
            </a:r>
            <a:endParaRPr lang="en-US" dirty="0" smtClean="0"/>
          </a:p>
          <a:p>
            <a:pPr marL="285750" indent="-285750">
              <a:buFontTx/>
              <a:buChar char="-"/>
            </a:pPr>
            <a:endParaRPr lang="en-US" dirty="0"/>
          </a:p>
          <a:p>
            <a:r>
              <a:rPr lang="en-US" dirty="0" smtClean="0"/>
              <a:t>Minder </a:t>
            </a:r>
            <a:r>
              <a:rPr lang="en-US" dirty="0" err="1" smtClean="0"/>
              <a:t>zorgbehoeften</a:t>
            </a:r>
            <a:r>
              <a:rPr lang="en-US" dirty="0" smtClean="0"/>
              <a:t>, </a:t>
            </a:r>
            <a:r>
              <a:rPr lang="en-US" dirty="0" err="1" smtClean="0"/>
              <a:t>meer</a:t>
            </a:r>
            <a:r>
              <a:rPr lang="en-US" dirty="0" smtClean="0"/>
              <a:t> </a:t>
            </a:r>
            <a:r>
              <a:rPr lang="en-US" dirty="0" err="1" smtClean="0"/>
              <a:t>herstel</a:t>
            </a:r>
            <a:r>
              <a:rPr lang="en-US" dirty="0" smtClean="0"/>
              <a:t>!</a:t>
            </a:r>
            <a:endParaRPr lang="en-US" dirty="0"/>
          </a:p>
        </p:txBody>
      </p:sp>
    </p:spTree>
    <p:extLst>
      <p:ext uri="{BB962C8B-B14F-4D97-AF65-F5344CB8AC3E}">
        <p14:creationId xmlns:p14="http://schemas.microsoft.com/office/powerpoint/2010/main" val="2475651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US" dirty="0" err="1" smtClean="0"/>
              <a:t>Gemeenten</a:t>
            </a:r>
            <a:r>
              <a:rPr lang="en-US" dirty="0" smtClean="0"/>
              <a:t/>
            </a:r>
            <a:br>
              <a:rPr lang="en-US" dirty="0" smtClean="0"/>
            </a:br>
            <a:r>
              <a:rPr lang="en-US" sz="1400" dirty="0" err="1" smtClean="0"/>
              <a:t>Bron</a:t>
            </a:r>
            <a:r>
              <a:rPr lang="en-US" sz="1400" dirty="0" smtClean="0"/>
              <a:t>: </a:t>
            </a:r>
            <a:r>
              <a:rPr lang="nl-NL" sz="1600" i="1" dirty="0" smtClean="0"/>
              <a:t>Sociale </a:t>
            </a:r>
            <a:r>
              <a:rPr lang="nl-NL" sz="1600" i="1" dirty="0"/>
              <a:t>wijkteams in ontwikkeling Inrichting, aansturing en bekostiging</a:t>
            </a:r>
            <a:endParaRPr lang="en-US" i="1" dirty="0"/>
          </a:p>
        </p:txBody>
      </p:sp>
      <p:sp>
        <p:nvSpPr>
          <p:cNvPr id="5" name="Tijdelijke aanduiding voor inhoud 4"/>
          <p:cNvSpPr>
            <a:spLocks noGrp="1"/>
          </p:cNvSpPr>
          <p:nvPr>
            <p:ph idx="1"/>
          </p:nvPr>
        </p:nvSpPr>
        <p:spPr/>
        <p:txBody>
          <a:bodyPr/>
          <a:lstStyle/>
          <a:p>
            <a:pPr marL="0" indent="0" algn="ctr">
              <a:buNone/>
            </a:pPr>
            <a:r>
              <a:rPr lang="nl-NL" dirty="0" smtClean="0"/>
              <a:t>“ Gemeenten </a:t>
            </a:r>
            <a:r>
              <a:rPr lang="nl-NL" dirty="0"/>
              <a:t>zien kansen voor een effectievere en efficiënter georganiseerde aanpak in het sociale domein. Dat kan door anders en innovatiever te gaan werken: meer gebruik van de eigen kracht van burgers, van de kracht van de samenleving, meer integraal werken, beter gebruik van alle nabije voorzieningen en meer sturen op resultaat. En vooral dicht bij de burger en de professionele werker staan</a:t>
            </a:r>
            <a:r>
              <a:rPr lang="nl-NL" dirty="0" smtClean="0"/>
              <a:t>.”  </a:t>
            </a:r>
            <a:endParaRPr lang="en-US" dirty="0"/>
          </a:p>
        </p:txBody>
      </p:sp>
      <p:sp>
        <p:nvSpPr>
          <p:cNvPr id="6" name="Tijdelijke aanduiding voor tekst 5"/>
          <p:cNvSpPr>
            <a:spLocks noGrp="1"/>
          </p:cNvSpPr>
          <p:nvPr>
            <p:ph type="body" sz="half" idx="2"/>
          </p:nvPr>
        </p:nvSpPr>
        <p:spPr/>
        <p:txBody>
          <a:bodyPr/>
          <a:lstStyle/>
          <a:p>
            <a:pPr marL="285750" indent="-285750">
              <a:buFont typeface="Wingdings" panose="05000000000000000000" pitchFamily="2" charset="2"/>
              <a:buChar char="ü"/>
            </a:pPr>
            <a:r>
              <a:rPr lang="en-US" dirty="0" err="1" smtClean="0"/>
              <a:t>Regie</a:t>
            </a:r>
            <a:r>
              <a:rPr lang="en-US" dirty="0" smtClean="0"/>
              <a:t> </a:t>
            </a:r>
            <a:r>
              <a:rPr lang="en-US" dirty="0" err="1" smtClean="0"/>
              <a:t>bij</a:t>
            </a:r>
            <a:r>
              <a:rPr lang="en-US" dirty="0" smtClean="0"/>
              <a:t> de professional</a:t>
            </a:r>
          </a:p>
          <a:p>
            <a:pPr marL="285750" indent="-285750">
              <a:buFont typeface="Wingdings" panose="05000000000000000000" pitchFamily="2" charset="2"/>
              <a:buChar char="ü"/>
            </a:pPr>
            <a:r>
              <a:rPr lang="en-US" dirty="0" err="1" smtClean="0"/>
              <a:t>Regelruimte</a:t>
            </a:r>
            <a:r>
              <a:rPr lang="en-US" dirty="0" smtClean="0"/>
              <a:t> </a:t>
            </a:r>
            <a:r>
              <a:rPr lang="en-US" dirty="0" err="1" smtClean="0"/>
              <a:t>bij</a:t>
            </a:r>
            <a:r>
              <a:rPr lang="en-US" dirty="0" smtClean="0"/>
              <a:t> de teams</a:t>
            </a:r>
          </a:p>
          <a:p>
            <a:pPr marL="285750" indent="-285750">
              <a:buFont typeface="Wingdings" panose="05000000000000000000" pitchFamily="2" charset="2"/>
              <a:buChar char="ü"/>
            </a:pPr>
            <a:r>
              <a:rPr lang="en-US" dirty="0" err="1" smtClean="0"/>
              <a:t>Sturen</a:t>
            </a:r>
            <a:r>
              <a:rPr lang="en-US" dirty="0" smtClean="0"/>
              <a:t> op </a:t>
            </a:r>
            <a:r>
              <a:rPr lang="en-US" dirty="0" err="1" smtClean="0"/>
              <a:t>resultaat</a:t>
            </a:r>
            <a:endParaRPr lang="en-US" dirty="0" smtClean="0"/>
          </a:p>
          <a:p>
            <a:pPr marL="285750" indent="-285750">
              <a:buFont typeface="Wingdings" panose="05000000000000000000" pitchFamily="2" charset="2"/>
              <a:buChar char="ü"/>
            </a:pPr>
            <a:r>
              <a:rPr lang="en-US" dirty="0" err="1" smtClean="0"/>
              <a:t>Integraal</a:t>
            </a:r>
            <a:r>
              <a:rPr lang="en-US" dirty="0" smtClean="0"/>
              <a:t> </a:t>
            </a:r>
            <a:r>
              <a:rPr lang="en-US" dirty="0" err="1" smtClean="0"/>
              <a:t>werken</a:t>
            </a:r>
            <a:endParaRPr lang="en-US" dirty="0"/>
          </a:p>
        </p:txBody>
      </p:sp>
    </p:spTree>
    <p:extLst>
      <p:ext uri="{BB962C8B-B14F-4D97-AF65-F5344CB8AC3E}">
        <p14:creationId xmlns:p14="http://schemas.microsoft.com/office/powerpoint/2010/main" val="2071922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Zorgverzekeraars</a:t>
            </a:r>
            <a:r>
              <a:rPr lang="en-US" dirty="0" smtClean="0"/>
              <a:t/>
            </a:r>
            <a:br>
              <a:rPr lang="en-US" dirty="0" smtClean="0"/>
            </a:br>
            <a:r>
              <a:rPr lang="en-US" sz="1600" i="1" dirty="0" err="1" smtClean="0"/>
              <a:t>uit</a:t>
            </a:r>
            <a:r>
              <a:rPr lang="en-US" sz="1600" i="1" dirty="0" smtClean="0"/>
              <a:t> “ </a:t>
            </a:r>
            <a:r>
              <a:rPr lang="en-US" sz="1600" i="1" dirty="0" err="1" smtClean="0"/>
              <a:t>inkoopbeleid</a:t>
            </a:r>
            <a:r>
              <a:rPr lang="en-US" sz="1600" i="1" dirty="0" smtClean="0"/>
              <a:t> 2013”</a:t>
            </a:r>
            <a:endParaRPr lang="en-US" sz="1600" i="1" dirty="0"/>
          </a:p>
        </p:txBody>
      </p:sp>
      <p:sp>
        <p:nvSpPr>
          <p:cNvPr id="3" name="Tijdelijke aanduiding voor inhoud 2"/>
          <p:cNvSpPr>
            <a:spLocks noGrp="1"/>
          </p:cNvSpPr>
          <p:nvPr>
            <p:ph idx="1"/>
          </p:nvPr>
        </p:nvSpPr>
        <p:spPr/>
        <p:txBody>
          <a:bodyPr>
            <a:normAutofit fontScale="62500" lnSpcReduction="20000"/>
          </a:bodyPr>
          <a:lstStyle/>
          <a:p>
            <a:pPr marL="0" indent="0">
              <a:buNone/>
            </a:pPr>
            <a:r>
              <a:rPr lang="nl-NL" dirty="0" smtClean="0"/>
              <a:t>Borgen </a:t>
            </a:r>
            <a:r>
              <a:rPr lang="nl-NL" dirty="0"/>
              <a:t>van kwaliteit </a:t>
            </a:r>
            <a:endParaRPr lang="nl-NL" dirty="0" smtClean="0"/>
          </a:p>
          <a:p>
            <a:r>
              <a:rPr lang="nl-NL" dirty="0" smtClean="0"/>
              <a:t>De </a:t>
            </a:r>
            <a:r>
              <a:rPr lang="nl-NL" dirty="0"/>
              <a:t>instelling maakt gebruik van </a:t>
            </a:r>
            <a:r>
              <a:rPr lang="nl-NL" dirty="0" err="1"/>
              <a:t>Outcome</a:t>
            </a:r>
            <a:r>
              <a:rPr lang="nl-NL" dirty="0"/>
              <a:t> monitoring (ROM) vanuit </a:t>
            </a:r>
            <a:r>
              <a:rPr lang="nl-NL" dirty="0" err="1"/>
              <a:t>patiëntenperspectief</a:t>
            </a:r>
            <a:r>
              <a:rPr lang="nl-NL" dirty="0"/>
              <a:t> </a:t>
            </a:r>
            <a:endParaRPr lang="nl-NL" dirty="0" smtClean="0"/>
          </a:p>
          <a:p>
            <a:r>
              <a:rPr lang="nl-NL" dirty="0" smtClean="0"/>
              <a:t>Het </a:t>
            </a:r>
            <a:r>
              <a:rPr lang="nl-NL" dirty="0"/>
              <a:t>volledige palet van behandeling en begeleiding is in alle fases </a:t>
            </a:r>
            <a:r>
              <a:rPr lang="nl-NL" dirty="0" smtClean="0"/>
              <a:t>beschikbaar </a:t>
            </a:r>
          </a:p>
          <a:p>
            <a:pPr marL="0" indent="0">
              <a:buNone/>
            </a:pPr>
            <a:r>
              <a:rPr lang="nl-NL" dirty="0" smtClean="0"/>
              <a:t>Uitgaan </a:t>
            </a:r>
            <a:r>
              <a:rPr lang="nl-NL" dirty="0"/>
              <a:t>van de kracht van de patiënt </a:t>
            </a:r>
            <a:endParaRPr lang="nl-NL" dirty="0" smtClean="0"/>
          </a:p>
          <a:p>
            <a:r>
              <a:rPr lang="nl-NL" dirty="0" smtClean="0"/>
              <a:t>Er </a:t>
            </a:r>
            <a:r>
              <a:rPr lang="nl-NL" dirty="0"/>
              <a:t>is continu aandacht voor herstel van functioneren, niet alleen in de GGZ instellingen, maar ook in (samenwerking met) de maatschappelijke </a:t>
            </a:r>
            <a:r>
              <a:rPr lang="nl-NL" dirty="0" smtClean="0"/>
              <a:t>netwerkpartners. </a:t>
            </a:r>
          </a:p>
          <a:p>
            <a:r>
              <a:rPr lang="nl-NL" dirty="0" smtClean="0"/>
              <a:t>Herstel </a:t>
            </a:r>
            <a:r>
              <a:rPr lang="nl-NL" dirty="0"/>
              <a:t>van maatschappelijke rollen wordt bereikt middels: </a:t>
            </a:r>
            <a:r>
              <a:rPr lang="nl-NL" dirty="0" smtClean="0"/>
              <a:t>Zinvolle </a:t>
            </a:r>
            <a:r>
              <a:rPr lang="nl-NL" dirty="0"/>
              <a:t>dagbesteding, zoals werk. Hierbij wordt aanbevolen gebruik te maken van </a:t>
            </a:r>
            <a:r>
              <a:rPr lang="nl-NL" dirty="0" err="1"/>
              <a:t>Individual</a:t>
            </a:r>
            <a:r>
              <a:rPr lang="nl-NL" dirty="0"/>
              <a:t> Placement &amp; Support (IPS) </a:t>
            </a:r>
            <a:endParaRPr lang="nl-NL" dirty="0" smtClean="0"/>
          </a:p>
          <a:p>
            <a:r>
              <a:rPr lang="nl-NL" dirty="0" smtClean="0"/>
              <a:t>De </a:t>
            </a:r>
            <a:r>
              <a:rPr lang="nl-NL" dirty="0"/>
              <a:t>instelling maakt gebruik van Shared </a:t>
            </a:r>
            <a:r>
              <a:rPr lang="nl-NL" dirty="0" err="1"/>
              <a:t>Decision</a:t>
            </a:r>
            <a:r>
              <a:rPr lang="nl-NL" dirty="0"/>
              <a:t> Making / </a:t>
            </a:r>
            <a:r>
              <a:rPr lang="nl-NL" dirty="0" smtClean="0"/>
              <a:t>patiënt </a:t>
            </a:r>
            <a:r>
              <a:rPr lang="nl-NL" dirty="0"/>
              <a:t>in regie </a:t>
            </a:r>
            <a:endParaRPr lang="nl-NL" dirty="0" smtClean="0"/>
          </a:p>
          <a:p>
            <a:r>
              <a:rPr lang="nl-NL" dirty="0" smtClean="0"/>
              <a:t> </a:t>
            </a:r>
            <a:r>
              <a:rPr lang="nl-NL" dirty="0"/>
              <a:t>Het steunsysteem wordt actief ingezet en er is voldoende aandacht voor het familieperspectief</a:t>
            </a:r>
            <a:r>
              <a:rPr lang="nl-NL" dirty="0" smtClean="0"/>
              <a:t>.</a:t>
            </a:r>
          </a:p>
          <a:p>
            <a:r>
              <a:rPr lang="nl-NL" dirty="0" smtClean="0"/>
              <a:t> </a:t>
            </a:r>
            <a:r>
              <a:rPr lang="nl-NL" dirty="0"/>
              <a:t>Betrokkenheid ervaringsdeskundigen is blijvend geborgd </a:t>
            </a:r>
            <a:endParaRPr lang="nl-NL" dirty="0" smtClean="0"/>
          </a:p>
          <a:p>
            <a:r>
              <a:rPr lang="nl-NL" dirty="0" smtClean="0"/>
              <a:t>Inzet </a:t>
            </a:r>
            <a:r>
              <a:rPr lang="nl-NL" dirty="0"/>
              <a:t>E-</a:t>
            </a:r>
            <a:r>
              <a:rPr lang="nl-NL" dirty="0" err="1"/>
              <a:t>mental</a:t>
            </a:r>
            <a:r>
              <a:rPr lang="nl-NL" dirty="0"/>
              <a:t> health en zorg op afstand</a:t>
            </a:r>
            <a:endParaRPr lang="en-US" dirty="0"/>
          </a:p>
        </p:txBody>
      </p:sp>
      <p:sp>
        <p:nvSpPr>
          <p:cNvPr id="4" name="Tijdelijke aanduiding voor tekst 3"/>
          <p:cNvSpPr>
            <a:spLocks noGrp="1"/>
          </p:cNvSpPr>
          <p:nvPr>
            <p:ph type="body" sz="half" idx="2"/>
          </p:nvPr>
        </p:nvSpPr>
        <p:spPr/>
        <p:txBody>
          <a:bodyPr>
            <a:noAutofit/>
          </a:bodyPr>
          <a:lstStyle/>
          <a:p>
            <a:pPr marL="285750" indent="-285750">
              <a:buFont typeface="Arial" panose="020B0604020202020204" pitchFamily="34" charset="0"/>
              <a:buChar char="•"/>
            </a:pPr>
            <a:r>
              <a:rPr lang="nl-NL" sz="1400" dirty="0"/>
              <a:t>Zorgaanbieders en andere netwerkpartners zijn ingebed in het zorgnetwerp en dienstverlening in deze stad/ regio voor het leveren van EPA-zorg, inclusief eerste lijn. </a:t>
            </a:r>
            <a:endParaRPr lang="nl-NL" sz="1400" dirty="0" smtClean="0"/>
          </a:p>
          <a:p>
            <a:pPr marL="285750" indent="-285750">
              <a:buFont typeface="Arial" panose="020B0604020202020204" pitchFamily="34" charset="0"/>
              <a:buChar char="•"/>
            </a:pPr>
            <a:r>
              <a:rPr lang="nl-NL" sz="1400" dirty="0" smtClean="0"/>
              <a:t> </a:t>
            </a:r>
            <a:r>
              <a:rPr lang="nl-NL" sz="1400" dirty="0"/>
              <a:t>Er is een gezamenlijk beleidskader / zorginkoop door zorgverzekeraar en gemeente voor het gecombineerde cure / care aanbod voor EPA doelgroep</a:t>
            </a:r>
            <a:r>
              <a:rPr lang="nl-NL" sz="1400" dirty="0" smtClean="0"/>
              <a:t>.</a:t>
            </a:r>
          </a:p>
          <a:p>
            <a:pPr marL="285750" indent="-285750">
              <a:buFont typeface="Arial" panose="020B0604020202020204" pitchFamily="34" charset="0"/>
              <a:buChar char="•"/>
            </a:pPr>
            <a:r>
              <a:rPr lang="nl-NL" sz="1400" dirty="0"/>
              <a:t>Er is de mogelijkheid tot aansluiting van meerdere organisaties en voorzieningen in de regio. </a:t>
            </a:r>
          </a:p>
          <a:p>
            <a:pPr marL="285750" indent="-285750">
              <a:buFont typeface="Arial" panose="020B0604020202020204" pitchFamily="34" charset="0"/>
              <a:buChar char="•"/>
            </a:pPr>
            <a:r>
              <a:rPr lang="nl-NL" sz="1400" dirty="0" smtClean="0"/>
              <a:t>De </a:t>
            </a:r>
            <a:r>
              <a:rPr lang="nl-NL" sz="1400" dirty="0"/>
              <a:t>verantwoordelijkheden zijn duidelijk belegd.</a:t>
            </a:r>
            <a:endParaRPr lang="en-US" sz="1400" dirty="0"/>
          </a:p>
        </p:txBody>
      </p:sp>
    </p:spTree>
    <p:extLst>
      <p:ext uri="{BB962C8B-B14F-4D97-AF65-F5344CB8AC3E}">
        <p14:creationId xmlns:p14="http://schemas.microsoft.com/office/powerpoint/2010/main" val="1492244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Herstelbeweging</a:t>
            </a:r>
            <a:endParaRPr lang="en-US" dirty="0"/>
          </a:p>
        </p:txBody>
      </p:sp>
      <p:pic>
        <p:nvPicPr>
          <p:cNvPr id="5" name="Tijdelijke aanduiding voor inhoud 4"/>
          <p:cNvPicPr>
            <a:picLocks noGrp="1" noChangeAspect="1"/>
          </p:cNvPicPr>
          <p:nvPr>
            <p:ph idx="1"/>
          </p:nvPr>
        </p:nvPicPr>
        <p:blipFill rotWithShape="1">
          <a:blip r:embed="rId2"/>
          <a:srcRect l="52350" t="17843" r="10131" b="4259"/>
          <a:stretch/>
        </p:blipFill>
        <p:spPr>
          <a:xfrm>
            <a:off x="5164428" y="962858"/>
            <a:ext cx="6336406" cy="4900128"/>
          </a:xfrm>
          <a:prstGeom prst="rect">
            <a:avLst/>
          </a:prstGeom>
        </p:spPr>
      </p:pic>
      <p:sp>
        <p:nvSpPr>
          <p:cNvPr id="4" name="Tijdelijke aanduiding voor tekst 3"/>
          <p:cNvSpPr>
            <a:spLocks noGrp="1"/>
          </p:cNvSpPr>
          <p:nvPr>
            <p:ph type="body" sz="half" idx="2"/>
          </p:nvPr>
        </p:nvSpPr>
        <p:spPr>
          <a:xfrm>
            <a:off x="1293811" y="3031064"/>
            <a:ext cx="3870617" cy="2844801"/>
          </a:xfrm>
        </p:spPr>
        <p:txBody>
          <a:bodyPr>
            <a:normAutofit fontScale="40000" lnSpcReduction="20000"/>
          </a:bodyPr>
          <a:lstStyle/>
          <a:p>
            <a:pPr lvl="0" algn="l">
              <a:buClr>
                <a:srgbClr val="83992A"/>
              </a:buClr>
            </a:pPr>
            <a:r>
              <a:rPr lang="en-US" sz="5500" dirty="0">
                <a:solidFill>
                  <a:prstClr val="black">
                    <a:lumMod val="85000"/>
                    <a:lumOff val="15000"/>
                  </a:prstClr>
                </a:solidFill>
              </a:rPr>
              <a:t>KLINISCH 	</a:t>
            </a:r>
            <a:endParaRPr lang="en-US" sz="5500" dirty="0" smtClean="0">
              <a:solidFill>
                <a:prstClr val="black">
                  <a:lumMod val="85000"/>
                  <a:lumOff val="15000"/>
                </a:prstClr>
              </a:solidFill>
            </a:endParaRPr>
          </a:p>
          <a:p>
            <a:pPr lvl="0" algn="l">
              <a:buClr>
                <a:srgbClr val="83992A"/>
              </a:buClr>
            </a:pPr>
            <a:r>
              <a:rPr lang="en-US" sz="5500" dirty="0" smtClean="0">
                <a:solidFill>
                  <a:prstClr val="black">
                    <a:lumMod val="85000"/>
                    <a:lumOff val="15000"/>
                  </a:prstClr>
                </a:solidFill>
              </a:rPr>
              <a:t>EXISTENTIEEL </a:t>
            </a:r>
            <a:r>
              <a:rPr lang="en-US" sz="5500" dirty="0">
                <a:solidFill>
                  <a:prstClr val="black">
                    <a:lumMod val="85000"/>
                    <a:lumOff val="15000"/>
                  </a:prstClr>
                </a:solidFill>
              </a:rPr>
              <a:t>	</a:t>
            </a:r>
            <a:endParaRPr lang="en-US" sz="5500" dirty="0" smtClean="0">
              <a:solidFill>
                <a:prstClr val="black">
                  <a:lumMod val="85000"/>
                  <a:lumOff val="15000"/>
                </a:prstClr>
              </a:solidFill>
            </a:endParaRPr>
          </a:p>
          <a:p>
            <a:pPr lvl="0" algn="l">
              <a:buClr>
                <a:srgbClr val="83992A"/>
              </a:buClr>
            </a:pPr>
            <a:r>
              <a:rPr lang="en-US" sz="5500" dirty="0" smtClean="0">
                <a:solidFill>
                  <a:prstClr val="black">
                    <a:lumMod val="85000"/>
                    <a:lumOff val="15000"/>
                  </a:prstClr>
                </a:solidFill>
              </a:rPr>
              <a:t>FUNCTIONEEL </a:t>
            </a:r>
            <a:r>
              <a:rPr lang="en-US" sz="5500" dirty="0">
                <a:solidFill>
                  <a:prstClr val="black">
                    <a:lumMod val="85000"/>
                    <a:lumOff val="15000"/>
                  </a:prstClr>
                </a:solidFill>
              </a:rPr>
              <a:t>		</a:t>
            </a:r>
            <a:endParaRPr lang="en-US" sz="5500" dirty="0" smtClean="0">
              <a:solidFill>
                <a:prstClr val="black">
                  <a:lumMod val="85000"/>
                  <a:lumOff val="15000"/>
                </a:prstClr>
              </a:solidFill>
            </a:endParaRPr>
          </a:p>
          <a:p>
            <a:pPr lvl="0" algn="l">
              <a:buClr>
                <a:srgbClr val="83992A"/>
              </a:buClr>
            </a:pPr>
            <a:r>
              <a:rPr lang="en-US" sz="5500" dirty="0" smtClean="0">
                <a:solidFill>
                  <a:prstClr val="black">
                    <a:lumMod val="85000"/>
                    <a:lumOff val="15000"/>
                  </a:prstClr>
                </a:solidFill>
              </a:rPr>
              <a:t>LICHAMELIJK </a:t>
            </a:r>
            <a:r>
              <a:rPr lang="en-US" sz="5500" dirty="0">
                <a:solidFill>
                  <a:prstClr val="black">
                    <a:lumMod val="85000"/>
                    <a:lumOff val="15000"/>
                  </a:prstClr>
                </a:solidFill>
              </a:rPr>
              <a:t>		</a:t>
            </a:r>
            <a:endParaRPr lang="en-US" sz="5500" dirty="0" smtClean="0">
              <a:solidFill>
                <a:prstClr val="black">
                  <a:lumMod val="85000"/>
                  <a:lumOff val="15000"/>
                </a:prstClr>
              </a:solidFill>
            </a:endParaRPr>
          </a:p>
          <a:p>
            <a:pPr lvl="0" algn="l">
              <a:buClr>
                <a:srgbClr val="83992A"/>
              </a:buClr>
            </a:pPr>
            <a:r>
              <a:rPr lang="en-US" sz="5500" dirty="0" smtClean="0">
                <a:solidFill>
                  <a:prstClr val="black">
                    <a:lumMod val="85000"/>
                    <a:lumOff val="15000"/>
                  </a:prstClr>
                </a:solidFill>
              </a:rPr>
              <a:t>SOCIAAL </a:t>
            </a:r>
            <a:r>
              <a:rPr lang="en-US" sz="5500" dirty="0">
                <a:solidFill>
                  <a:prstClr val="black">
                    <a:lumMod val="85000"/>
                    <a:lumOff val="15000"/>
                  </a:prstClr>
                </a:solidFill>
              </a:rPr>
              <a:t>	</a:t>
            </a:r>
            <a:r>
              <a:rPr lang="en-US" sz="4300" dirty="0">
                <a:solidFill>
                  <a:prstClr val="black">
                    <a:lumMod val="85000"/>
                    <a:lumOff val="15000"/>
                  </a:prstClr>
                </a:solidFill>
              </a:rPr>
              <a:t>			</a:t>
            </a:r>
            <a:endParaRPr lang="en-US" sz="4300" dirty="0" smtClean="0">
              <a:solidFill>
                <a:prstClr val="black">
                  <a:lumMod val="85000"/>
                  <a:lumOff val="15000"/>
                </a:prstClr>
              </a:solidFill>
            </a:endParaRPr>
          </a:p>
          <a:p>
            <a:pPr lvl="4">
              <a:buClr>
                <a:srgbClr val="83992A"/>
              </a:buClr>
            </a:pPr>
            <a:r>
              <a:rPr lang="en-US" sz="3700" dirty="0" smtClean="0">
                <a:solidFill>
                  <a:prstClr val="black">
                    <a:lumMod val="85000"/>
                    <a:lumOff val="15000"/>
                  </a:prstClr>
                </a:solidFill>
              </a:rPr>
              <a:t>Whitley</a:t>
            </a:r>
            <a:r>
              <a:rPr lang="en-US" sz="3700" dirty="0">
                <a:solidFill>
                  <a:prstClr val="black">
                    <a:lumMod val="85000"/>
                    <a:lumOff val="15000"/>
                  </a:prstClr>
                </a:solidFill>
              </a:rPr>
              <a:t>, R. &amp; Drake, R. (2010</a:t>
            </a:r>
            <a:r>
              <a:rPr lang="en-US" sz="3100" dirty="0">
                <a:solidFill>
                  <a:prstClr val="black">
                    <a:lumMod val="85000"/>
                    <a:lumOff val="15000"/>
                  </a:prstClr>
                </a:solidFill>
              </a:rPr>
              <a:t>)</a:t>
            </a:r>
          </a:p>
          <a:p>
            <a:endParaRPr lang="en-US" dirty="0"/>
          </a:p>
        </p:txBody>
      </p:sp>
      <p:sp>
        <p:nvSpPr>
          <p:cNvPr id="6" name="Tekstvak 5"/>
          <p:cNvSpPr txBox="1"/>
          <p:nvPr/>
        </p:nvSpPr>
        <p:spPr>
          <a:xfrm>
            <a:off x="7283274" y="5875865"/>
            <a:ext cx="4369722" cy="369332"/>
          </a:xfrm>
          <a:prstGeom prst="rect">
            <a:avLst/>
          </a:prstGeom>
          <a:noFill/>
        </p:spPr>
        <p:txBody>
          <a:bodyPr wrap="none" rtlCol="0">
            <a:spAutoFit/>
          </a:bodyPr>
          <a:lstStyle/>
          <a:p>
            <a:pPr defTabSz="457200"/>
            <a:r>
              <a:rPr lang="en-US" dirty="0">
                <a:solidFill>
                  <a:prstClr val="black"/>
                </a:solidFill>
              </a:rPr>
              <a:t>Slade, M., (2013) 100 ways to support recovery</a:t>
            </a:r>
          </a:p>
        </p:txBody>
      </p:sp>
    </p:spTree>
    <p:extLst>
      <p:ext uri="{BB962C8B-B14F-4D97-AF65-F5344CB8AC3E}">
        <p14:creationId xmlns:p14="http://schemas.microsoft.com/office/powerpoint/2010/main" val="3276805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Wat</a:t>
            </a:r>
            <a:r>
              <a:rPr lang="en-US" dirty="0" smtClean="0"/>
              <a:t> nog </a:t>
            </a:r>
            <a:r>
              <a:rPr lang="en-US" dirty="0" err="1" smtClean="0"/>
              <a:t>meer</a:t>
            </a:r>
            <a:r>
              <a:rPr lang="en-US" dirty="0" smtClean="0"/>
              <a:t>?</a:t>
            </a:r>
            <a:endParaRPr lang="en-US" dirty="0"/>
          </a:p>
        </p:txBody>
      </p:sp>
      <p:sp>
        <p:nvSpPr>
          <p:cNvPr id="3" name="Tijdelijke aanduiding voor inhoud 2"/>
          <p:cNvSpPr>
            <a:spLocks noGrp="1"/>
          </p:cNvSpPr>
          <p:nvPr>
            <p:ph idx="1"/>
          </p:nvPr>
        </p:nvSpPr>
        <p:spPr/>
        <p:txBody>
          <a:bodyPr/>
          <a:lstStyle/>
          <a:p>
            <a:r>
              <a:rPr lang="en-US" dirty="0" err="1" smtClean="0"/>
              <a:t>Falloon</a:t>
            </a:r>
            <a:r>
              <a:rPr lang="en-US" dirty="0" smtClean="0"/>
              <a:t>: </a:t>
            </a:r>
            <a:r>
              <a:rPr lang="en-US" dirty="0" err="1" smtClean="0"/>
              <a:t>Wijkanalyse</a:t>
            </a:r>
            <a:r>
              <a:rPr lang="en-US" dirty="0" smtClean="0"/>
              <a:t> </a:t>
            </a:r>
            <a:r>
              <a:rPr lang="en-US" dirty="0" err="1" smtClean="0"/>
              <a:t>en</a:t>
            </a:r>
            <a:r>
              <a:rPr lang="en-US" dirty="0" smtClean="0"/>
              <a:t> </a:t>
            </a:r>
            <a:r>
              <a:rPr lang="en-US" dirty="0" err="1" smtClean="0"/>
              <a:t>werken</a:t>
            </a:r>
            <a:r>
              <a:rPr lang="en-US" dirty="0" smtClean="0"/>
              <a:t> met resources</a:t>
            </a:r>
          </a:p>
          <a:p>
            <a:r>
              <a:rPr lang="en-US" dirty="0" smtClean="0"/>
              <a:t>Gagne, </a:t>
            </a:r>
            <a:r>
              <a:rPr lang="en-US" dirty="0" err="1" smtClean="0"/>
              <a:t>McGorry</a:t>
            </a:r>
            <a:r>
              <a:rPr lang="en-US" dirty="0" smtClean="0"/>
              <a:t>, Prochaska </a:t>
            </a:r>
            <a:r>
              <a:rPr lang="en-US" dirty="0" err="1" smtClean="0"/>
              <a:t>en</a:t>
            </a:r>
            <a:r>
              <a:rPr lang="en-US" dirty="0" smtClean="0"/>
              <a:t> </a:t>
            </a:r>
            <a:r>
              <a:rPr lang="en-US" dirty="0" err="1" smtClean="0"/>
              <a:t>DiClemente</a:t>
            </a:r>
            <a:r>
              <a:rPr lang="en-US" dirty="0" smtClean="0"/>
              <a:t>, </a:t>
            </a:r>
            <a:r>
              <a:rPr lang="en-US" dirty="0" err="1" smtClean="0"/>
              <a:t>Mueser</a:t>
            </a:r>
            <a:r>
              <a:rPr lang="en-US" dirty="0" smtClean="0"/>
              <a:t>: </a:t>
            </a:r>
            <a:r>
              <a:rPr lang="en-US" dirty="0" err="1" smtClean="0"/>
              <a:t>Fasering</a:t>
            </a:r>
            <a:r>
              <a:rPr lang="en-US" dirty="0" smtClean="0"/>
              <a:t> van </a:t>
            </a:r>
            <a:r>
              <a:rPr lang="en-US" dirty="0" err="1" smtClean="0"/>
              <a:t>Zorg</a:t>
            </a:r>
            <a:endParaRPr lang="en-US" dirty="0" smtClean="0"/>
          </a:p>
          <a:p>
            <a:r>
              <a:rPr lang="en-US" dirty="0" err="1" smtClean="0"/>
              <a:t>Onderzoek</a:t>
            </a:r>
            <a:endParaRPr lang="en-US" dirty="0" smtClean="0"/>
          </a:p>
          <a:p>
            <a:r>
              <a:rPr lang="en-US" dirty="0" smtClean="0"/>
              <a:t>T-MACT</a:t>
            </a:r>
            <a:endParaRPr lang="en-US" dirty="0"/>
          </a:p>
        </p:txBody>
      </p:sp>
      <p:sp>
        <p:nvSpPr>
          <p:cNvPr id="4" name="Tijdelijke aanduiding voor tekst 3"/>
          <p:cNvSpPr>
            <a:spLocks noGrp="1"/>
          </p:cNvSpPr>
          <p:nvPr>
            <p:ph type="body" sz="half" idx="2"/>
          </p:nvPr>
        </p:nvSpPr>
        <p:spPr>
          <a:xfrm>
            <a:off x="1293811" y="3031064"/>
            <a:ext cx="3718455" cy="3137916"/>
          </a:xfrm>
        </p:spPr>
        <p:txBody>
          <a:bodyPr>
            <a:normAutofit lnSpcReduction="10000"/>
          </a:bodyPr>
          <a:lstStyle/>
          <a:p>
            <a:r>
              <a:rPr lang="en-US" dirty="0" smtClean="0"/>
              <a:t>FACT </a:t>
            </a:r>
            <a:r>
              <a:rPr lang="en-US" dirty="0" err="1" smtClean="0"/>
              <a:t>Bipolaire</a:t>
            </a:r>
            <a:r>
              <a:rPr lang="en-US" dirty="0" smtClean="0"/>
              <a:t> </a:t>
            </a:r>
            <a:r>
              <a:rPr lang="en-US" dirty="0" err="1" smtClean="0"/>
              <a:t>stoornissen</a:t>
            </a:r>
            <a:endParaRPr lang="en-US" dirty="0" smtClean="0"/>
          </a:p>
          <a:p>
            <a:r>
              <a:rPr lang="en-US" dirty="0" smtClean="0"/>
              <a:t>FACT DGT</a:t>
            </a:r>
          </a:p>
          <a:p>
            <a:r>
              <a:rPr lang="en-US" dirty="0" smtClean="0"/>
              <a:t>FACT MBT</a:t>
            </a:r>
          </a:p>
          <a:p>
            <a:r>
              <a:rPr lang="en-US" dirty="0" smtClean="0"/>
              <a:t>FACT </a:t>
            </a:r>
            <a:r>
              <a:rPr lang="en-US" dirty="0" err="1" smtClean="0"/>
              <a:t>Ouderen</a:t>
            </a:r>
            <a:endParaRPr lang="en-US" dirty="0" smtClean="0"/>
          </a:p>
          <a:p>
            <a:r>
              <a:rPr lang="en-US" dirty="0" smtClean="0"/>
              <a:t>FACT </a:t>
            </a:r>
            <a:r>
              <a:rPr lang="en-US" dirty="0" err="1" smtClean="0"/>
              <a:t>Sociale</a:t>
            </a:r>
            <a:r>
              <a:rPr lang="en-US" dirty="0" smtClean="0"/>
              <a:t> </a:t>
            </a:r>
            <a:r>
              <a:rPr lang="en-US" dirty="0" err="1" smtClean="0"/>
              <a:t>Wijkteams</a:t>
            </a:r>
            <a:endParaRPr lang="en-US" dirty="0" smtClean="0"/>
          </a:p>
          <a:p>
            <a:r>
              <a:rPr lang="en-US" dirty="0" smtClean="0"/>
              <a:t>FACT VIP</a:t>
            </a:r>
          </a:p>
          <a:p>
            <a:r>
              <a:rPr lang="en-US" dirty="0" smtClean="0"/>
              <a:t>FACT </a:t>
            </a:r>
            <a:r>
              <a:rPr lang="en-US" dirty="0" err="1" smtClean="0"/>
              <a:t>Verslavingszorg</a:t>
            </a:r>
            <a:endParaRPr lang="en-US" dirty="0" smtClean="0"/>
          </a:p>
          <a:p>
            <a:r>
              <a:rPr lang="en-US" dirty="0" smtClean="0"/>
              <a:t>……FACT, FACT-LVB, FACT-</a:t>
            </a:r>
            <a:r>
              <a:rPr lang="en-US" dirty="0" err="1" smtClean="0"/>
              <a:t>Jeugd</a:t>
            </a:r>
            <a:r>
              <a:rPr lang="en-US" dirty="0" smtClean="0"/>
              <a:t>, For-FACT</a:t>
            </a:r>
            <a:endParaRPr lang="en-US" dirty="0"/>
          </a:p>
        </p:txBody>
      </p:sp>
    </p:spTree>
    <p:extLst>
      <p:ext uri="{BB962C8B-B14F-4D97-AF65-F5344CB8AC3E}">
        <p14:creationId xmlns:p14="http://schemas.microsoft.com/office/powerpoint/2010/main" val="3940313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err="1" smtClean="0"/>
              <a:t>Dus</a:t>
            </a:r>
            <a:r>
              <a:rPr lang="en-US" dirty="0" smtClean="0"/>
              <a:t>…</a:t>
            </a:r>
            <a:endParaRPr lang="en-US" dirty="0"/>
          </a:p>
        </p:txBody>
      </p:sp>
      <p:sp>
        <p:nvSpPr>
          <p:cNvPr id="6" name="Tijdelijke aanduiding voor inhoud 5"/>
          <p:cNvSpPr>
            <a:spLocks noGrp="1"/>
          </p:cNvSpPr>
          <p:nvPr>
            <p:ph idx="1"/>
          </p:nvPr>
        </p:nvSpPr>
        <p:spPr/>
        <p:txBody>
          <a:bodyPr/>
          <a:lstStyle/>
          <a:p>
            <a:pPr marL="0" indent="0">
              <a:buNone/>
            </a:pPr>
            <a:r>
              <a:rPr lang="en-US" dirty="0" err="1" smtClean="0"/>
              <a:t>Drie</a:t>
            </a:r>
            <a:r>
              <a:rPr lang="en-US" dirty="0" smtClean="0"/>
              <a:t> </a:t>
            </a:r>
            <a:r>
              <a:rPr lang="en-US" dirty="0" err="1" smtClean="0"/>
              <a:t>vragen</a:t>
            </a:r>
            <a:r>
              <a:rPr lang="en-US" dirty="0" smtClean="0"/>
              <a:t> </a:t>
            </a:r>
            <a:r>
              <a:rPr lang="en-US" dirty="0" err="1" smtClean="0"/>
              <a:t>aan</a:t>
            </a:r>
            <a:r>
              <a:rPr lang="en-US" dirty="0" smtClean="0"/>
              <a:t> het FACT-team:</a:t>
            </a:r>
          </a:p>
          <a:p>
            <a:pPr marL="457200" indent="-457200">
              <a:buAutoNum type="arabicParenR"/>
            </a:pPr>
            <a:r>
              <a:rPr lang="en-US" dirty="0" err="1"/>
              <a:t>V</a:t>
            </a:r>
            <a:r>
              <a:rPr lang="en-US" dirty="0" err="1" smtClean="0"/>
              <a:t>oor</a:t>
            </a:r>
            <a:r>
              <a:rPr lang="en-US" dirty="0" smtClean="0"/>
              <a:t> </a:t>
            </a:r>
            <a:r>
              <a:rPr lang="en-US" dirty="0" err="1" smtClean="0"/>
              <a:t>wie</a:t>
            </a:r>
            <a:r>
              <a:rPr lang="en-US" dirty="0" smtClean="0"/>
              <a:t> doe je het? (</a:t>
            </a:r>
            <a:r>
              <a:rPr lang="en-US" dirty="0" err="1" smtClean="0"/>
              <a:t>Voorinformatielijst</a:t>
            </a:r>
            <a:r>
              <a:rPr lang="en-US" dirty="0" smtClean="0"/>
              <a:t>)</a:t>
            </a:r>
          </a:p>
          <a:p>
            <a:pPr marL="457200" indent="-457200">
              <a:buAutoNum type="arabicParenR"/>
            </a:pPr>
            <a:r>
              <a:rPr lang="en-US" dirty="0" smtClean="0"/>
              <a:t>Met </a:t>
            </a:r>
            <a:r>
              <a:rPr lang="en-US" dirty="0" err="1" smtClean="0"/>
              <a:t>wie</a:t>
            </a:r>
            <a:r>
              <a:rPr lang="en-US" dirty="0" smtClean="0"/>
              <a:t> doe je het? (</a:t>
            </a:r>
            <a:r>
              <a:rPr lang="en-US" dirty="0" err="1" smtClean="0"/>
              <a:t>Voorinformatielijst</a:t>
            </a:r>
            <a:r>
              <a:rPr lang="en-US" dirty="0" smtClean="0"/>
              <a:t>, </a:t>
            </a:r>
            <a:r>
              <a:rPr lang="en-US" dirty="0" err="1" smtClean="0"/>
              <a:t>Deel</a:t>
            </a:r>
            <a:r>
              <a:rPr lang="en-US" dirty="0" smtClean="0"/>
              <a:t> A)</a:t>
            </a:r>
          </a:p>
          <a:p>
            <a:pPr marL="457200" indent="-457200">
              <a:buAutoNum type="arabicParenR"/>
            </a:pPr>
            <a:r>
              <a:rPr lang="en-US" dirty="0" smtClean="0"/>
              <a:t>Hoe doe je het? (</a:t>
            </a:r>
            <a:r>
              <a:rPr lang="en-US" dirty="0" err="1" smtClean="0"/>
              <a:t>Voorinformatielijst</a:t>
            </a:r>
            <a:r>
              <a:rPr lang="en-US" dirty="0" smtClean="0"/>
              <a:t> + </a:t>
            </a:r>
            <a:r>
              <a:rPr lang="en-US" dirty="0" err="1" smtClean="0"/>
              <a:t>Deel</a:t>
            </a:r>
            <a:r>
              <a:rPr lang="en-US" dirty="0" smtClean="0"/>
              <a:t> A+B)</a:t>
            </a:r>
          </a:p>
          <a:p>
            <a:pPr marL="457200" indent="-457200">
              <a:buAutoNum type="arabicParenR"/>
            </a:pPr>
            <a:endParaRPr lang="en-US" dirty="0"/>
          </a:p>
          <a:p>
            <a:pPr marL="914400" lvl="2" indent="0">
              <a:buNone/>
            </a:pPr>
            <a:r>
              <a:rPr lang="en-US" dirty="0" smtClean="0"/>
              <a:t>…. </a:t>
            </a:r>
            <a:r>
              <a:rPr lang="en-US" dirty="0" err="1"/>
              <a:t>e</a:t>
            </a:r>
            <a:r>
              <a:rPr lang="en-US" dirty="0" err="1" smtClean="0"/>
              <a:t>n</a:t>
            </a:r>
            <a:r>
              <a:rPr lang="en-US" dirty="0" smtClean="0"/>
              <a:t> wat is het </a:t>
            </a:r>
            <a:r>
              <a:rPr lang="en-US" sz="2800" b="1" dirty="0" err="1" smtClean="0"/>
              <a:t>resultaat</a:t>
            </a:r>
            <a:r>
              <a:rPr lang="en-US" dirty="0" smtClean="0"/>
              <a:t> van </a:t>
            </a:r>
            <a:r>
              <a:rPr lang="en-US" dirty="0" err="1" smtClean="0"/>
              <a:t>van</a:t>
            </a:r>
            <a:r>
              <a:rPr lang="en-US" dirty="0" smtClean="0"/>
              <a:t> de </a:t>
            </a:r>
            <a:r>
              <a:rPr lang="en-US" sz="2800" b="1" dirty="0" smtClean="0"/>
              <a:t>match</a:t>
            </a:r>
            <a:r>
              <a:rPr lang="en-US" dirty="0" smtClean="0"/>
              <a:t> </a:t>
            </a:r>
            <a:r>
              <a:rPr lang="en-US" dirty="0" err="1" smtClean="0"/>
              <a:t>tussen</a:t>
            </a:r>
            <a:r>
              <a:rPr lang="en-US" dirty="0" smtClean="0"/>
              <a:t> “</a:t>
            </a:r>
            <a:r>
              <a:rPr lang="en-US" dirty="0" err="1" smtClean="0"/>
              <a:t>wie</a:t>
            </a:r>
            <a:r>
              <a:rPr lang="en-US" dirty="0" smtClean="0"/>
              <a:t>”, “met </a:t>
            </a:r>
            <a:r>
              <a:rPr lang="en-US" dirty="0" err="1" smtClean="0"/>
              <a:t>wie</a:t>
            </a:r>
            <a:r>
              <a:rPr lang="en-US" dirty="0" smtClean="0"/>
              <a:t>”  </a:t>
            </a:r>
            <a:r>
              <a:rPr lang="en-US" dirty="0" err="1" smtClean="0"/>
              <a:t>en</a:t>
            </a:r>
            <a:r>
              <a:rPr lang="en-US" dirty="0"/>
              <a:t> </a:t>
            </a:r>
            <a:r>
              <a:rPr lang="en-US" dirty="0" smtClean="0"/>
              <a:t>“hoe”? (BEOORDELING!)</a:t>
            </a:r>
          </a:p>
          <a:p>
            <a:pPr marL="457200" indent="-457200">
              <a:buAutoNum type="arabicParenR"/>
            </a:pPr>
            <a:endParaRPr lang="en-US" dirty="0"/>
          </a:p>
          <a:p>
            <a:pPr marL="457200" indent="-457200">
              <a:buAutoNum type="arabicParenR"/>
            </a:pPr>
            <a:endParaRPr lang="en-US" dirty="0"/>
          </a:p>
        </p:txBody>
      </p:sp>
    </p:spTree>
    <p:extLst>
      <p:ext uri="{BB962C8B-B14F-4D97-AF65-F5344CB8AC3E}">
        <p14:creationId xmlns:p14="http://schemas.microsoft.com/office/powerpoint/2010/main" val="444591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VAN fact NAAR FACT</a:t>
            </a:r>
            <a:endParaRPr lang="en-US" dirty="0"/>
          </a:p>
        </p:txBody>
      </p:sp>
      <p:sp>
        <p:nvSpPr>
          <p:cNvPr id="3" name="Tijdelijke aanduiding voor inhoud 2"/>
          <p:cNvSpPr>
            <a:spLocks noGrp="1"/>
          </p:cNvSpPr>
          <p:nvPr>
            <p:ph sz="half" idx="1"/>
          </p:nvPr>
        </p:nvSpPr>
        <p:spPr/>
        <p:txBody>
          <a:bodyPr>
            <a:normAutofit fontScale="92500" lnSpcReduction="20000"/>
          </a:bodyPr>
          <a:lstStyle/>
          <a:p>
            <a:pPr marL="457200" indent="-457200">
              <a:buFont typeface="+mj-lt"/>
              <a:buAutoNum type="arabicPeriod"/>
            </a:pPr>
            <a:r>
              <a:rPr lang="en-US" dirty="0" err="1" smtClean="0"/>
              <a:t>Teamstructuur</a:t>
            </a:r>
            <a:endParaRPr lang="en-US" dirty="0" smtClean="0"/>
          </a:p>
          <a:p>
            <a:pPr marL="457200" indent="-457200">
              <a:buFont typeface="+mj-lt"/>
              <a:buAutoNum type="arabicPeriod"/>
            </a:pPr>
            <a:r>
              <a:rPr lang="en-US" dirty="0" err="1" smtClean="0"/>
              <a:t>Teamproces</a:t>
            </a:r>
            <a:endParaRPr lang="en-US" dirty="0" smtClean="0"/>
          </a:p>
          <a:p>
            <a:pPr marL="457200" indent="-457200">
              <a:buFont typeface="+mj-lt"/>
              <a:buAutoNum type="arabicPeriod"/>
            </a:pPr>
            <a:r>
              <a:rPr lang="en-US" dirty="0" err="1" smtClean="0"/>
              <a:t>Diagnostiek</a:t>
            </a:r>
            <a:r>
              <a:rPr lang="en-US" dirty="0" smtClean="0"/>
              <a:t>, </a:t>
            </a:r>
            <a:r>
              <a:rPr lang="en-US" dirty="0" err="1" smtClean="0"/>
              <a:t>behandeling</a:t>
            </a:r>
            <a:r>
              <a:rPr lang="en-US" dirty="0" smtClean="0"/>
              <a:t> </a:t>
            </a:r>
            <a:r>
              <a:rPr lang="en-US" dirty="0" err="1" smtClean="0"/>
              <a:t>en</a:t>
            </a:r>
            <a:r>
              <a:rPr lang="en-US" dirty="0" smtClean="0"/>
              <a:t> </a:t>
            </a:r>
            <a:r>
              <a:rPr lang="en-US" dirty="0" err="1" smtClean="0"/>
              <a:t>interventies</a:t>
            </a:r>
            <a:endParaRPr lang="en-US" dirty="0" smtClean="0"/>
          </a:p>
          <a:p>
            <a:pPr marL="457200" indent="-457200">
              <a:buFont typeface="+mj-lt"/>
              <a:buAutoNum type="arabicPeriod"/>
            </a:pPr>
            <a:r>
              <a:rPr lang="en-US" dirty="0" err="1" smtClean="0"/>
              <a:t>Zorgorganisatie</a:t>
            </a:r>
            <a:endParaRPr lang="en-US" dirty="0" smtClean="0"/>
          </a:p>
          <a:p>
            <a:pPr marL="457200" indent="-457200">
              <a:buFont typeface="+mj-lt"/>
              <a:buAutoNum type="arabicPeriod"/>
            </a:pPr>
            <a:r>
              <a:rPr lang="en-US" dirty="0" err="1" smtClean="0"/>
              <a:t>Maatschappelijke</a:t>
            </a:r>
            <a:r>
              <a:rPr lang="en-US" dirty="0" smtClean="0"/>
              <a:t> </a:t>
            </a:r>
            <a:r>
              <a:rPr lang="en-US" dirty="0" err="1" smtClean="0"/>
              <a:t>Zorg</a:t>
            </a:r>
            <a:endParaRPr lang="en-US" dirty="0" smtClean="0"/>
          </a:p>
          <a:p>
            <a:pPr marL="457200" indent="-457200">
              <a:buFont typeface="+mj-lt"/>
              <a:buAutoNum type="arabicPeriod"/>
            </a:pPr>
            <a:r>
              <a:rPr lang="en-US" dirty="0" err="1" smtClean="0"/>
              <a:t>Professionalisering</a:t>
            </a:r>
            <a:endParaRPr lang="en-US" dirty="0"/>
          </a:p>
          <a:p>
            <a:pPr marL="457200" indent="-457200">
              <a:buFont typeface="+mj-lt"/>
              <a:buAutoNum type="arabicPeriod"/>
            </a:pPr>
            <a:r>
              <a:rPr lang="en-US" dirty="0" smtClean="0"/>
              <a:t>Monitoring</a:t>
            </a:r>
            <a:endParaRPr lang="en-US" dirty="0"/>
          </a:p>
        </p:txBody>
      </p:sp>
      <p:sp>
        <p:nvSpPr>
          <p:cNvPr id="4" name="Tijdelijke aanduiding voor inhoud 3"/>
          <p:cNvSpPr>
            <a:spLocks noGrp="1"/>
          </p:cNvSpPr>
          <p:nvPr>
            <p:ph sz="half" idx="2"/>
          </p:nvPr>
        </p:nvSpPr>
        <p:spPr/>
        <p:txBody>
          <a:bodyPr>
            <a:normAutofit fontScale="92500" lnSpcReduction="20000"/>
          </a:bodyPr>
          <a:lstStyle/>
          <a:p>
            <a:pPr marL="0" indent="0">
              <a:buNone/>
            </a:pPr>
            <a:r>
              <a:rPr lang="en-US" dirty="0" err="1" smtClean="0"/>
              <a:t>Alle</a:t>
            </a:r>
            <a:r>
              <a:rPr lang="en-US" dirty="0" smtClean="0"/>
              <a:t> items </a:t>
            </a:r>
            <a:r>
              <a:rPr lang="en-US" dirty="0" err="1" smtClean="0"/>
              <a:t>komen</a:t>
            </a:r>
            <a:r>
              <a:rPr lang="en-US" dirty="0" smtClean="0"/>
              <a:t> </a:t>
            </a:r>
            <a:r>
              <a:rPr lang="en-US" dirty="0" err="1" smtClean="0"/>
              <a:t>terug</a:t>
            </a:r>
            <a:r>
              <a:rPr lang="en-US" dirty="0" smtClean="0"/>
              <a:t> in de </a:t>
            </a:r>
            <a:r>
              <a:rPr lang="en-US" dirty="0" err="1" smtClean="0"/>
              <a:t>nieuwe</a:t>
            </a:r>
            <a:r>
              <a:rPr lang="en-US" dirty="0" smtClean="0"/>
              <a:t> FACTs met </a:t>
            </a:r>
            <a:r>
              <a:rPr lang="en-US" dirty="0" err="1" smtClean="0"/>
              <a:t>als</a:t>
            </a:r>
            <a:r>
              <a:rPr lang="en-US" dirty="0" smtClean="0"/>
              <a:t> </a:t>
            </a:r>
            <a:r>
              <a:rPr lang="en-US" dirty="0" err="1" smtClean="0"/>
              <a:t>toevoeging</a:t>
            </a:r>
            <a:r>
              <a:rPr lang="en-US" dirty="0" smtClean="0"/>
              <a:t>:</a:t>
            </a:r>
          </a:p>
          <a:p>
            <a:pPr marL="0" indent="0">
              <a:buNone/>
            </a:pPr>
            <a:r>
              <a:rPr lang="en-US" dirty="0" smtClean="0"/>
              <a:t>8. </a:t>
            </a:r>
            <a:r>
              <a:rPr lang="en-US" dirty="0" err="1" smtClean="0"/>
              <a:t>Herstelondersteunende</a:t>
            </a:r>
            <a:r>
              <a:rPr lang="en-US" dirty="0" smtClean="0"/>
              <a:t> </a:t>
            </a:r>
            <a:r>
              <a:rPr lang="en-US" dirty="0" err="1" smtClean="0"/>
              <a:t>zorg</a:t>
            </a:r>
            <a:endParaRPr lang="en-US" dirty="0"/>
          </a:p>
          <a:p>
            <a:pPr marL="0" indent="0">
              <a:buNone/>
            </a:pPr>
            <a:r>
              <a:rPr lang="en-US" dirty="0" smtClean="0"/>
              <a:t>De </a:t>
            </a:r>
            <a:r>
              <a:rPr lang="en-US" dirty="0" err="1" smtClean="0"/>
              <a:t>basale</a:t>
            </a:r>
            <a:r>
              <a:rPr lang="en-US" dirty="0" smtClean="0"/>
              <a:t> FACT-</a:t>
            </a:r>
            <a:r>
              <a:rPr lang="en-US" dirty="0" err="1" smtClean="0"/>
              <a:t>kenmerken</a:t>
            </a:r>
            <a:r>
              <a:rPr lang="en-US" dirty="0" smtClean="0"/>
              <a:t> </a:t>
            </a:r>
            <a:r>
              <a:rPr lang="en-US" dirty="0" err="1" smtClean="0"/>
              <a:t>zijn</a:t>
            </a:r>
            <a:r>
              <a:rPr lang="en-US" dirty="0" smtClean="0"/>
              <a:t> </a:t>
            </a:r>
            <a:r>
              <a:rPr lang="en-US" dirty="0" err="1" smtClean="0"/>
              <a:t>opgenomen</a:t>
            </a:r>
            <a:r>
              <a:rPr lang="en-US" dirty="0" smtClean="0"/>
              <a:t> in </a:t>
            </a:r>
            <a:r>
              <a:rPr lang="en-US" dirty="0" err="1" smtClean="0"/>
              <a:t>Deel</a:t>
            </a:r>
            <a:r>
              <a:rPr lang="en-US" dirty="0" smtClean="0"/>
              <a:t> A.</a:t>
            </a:r>
          </a:p>
          <a:p>
            <a:pPr marL="0" indent="0">
              <a:buNone/>
            </a:pPr>
            <a:r>
              <a:rPr lang="en-US" dirty="0" smtClean="0"/>
              <a:t>De </a:t>
            </a:r>
            <a:r>
              <a:rPr lang="en-US" dirty="0" err="1" smtClean="0"/>
              <a:t>uitvoering</a:t>
            </a:r>
            <a:r>
              <a:rPr lang="en-US" dirty="0" smtClean="0"/>
              <a:t> met </a:t>
            </a:r>
            <a:r>
              <a:rPr lang="en-US" dirty="0" err="1" smtClean="0"/>
              <a:t>regie</a:t>
            </a:r>
            <a:r>
              <a:rPr lang="en-US" dirty="0" smtClean="0"/>
              <a:t> </a:t>
            </a:r>
            <a:r>
              <a:rPr lang="en-US" dirty="0" err="1" smtClean="0"/>
              <a:t>en</a:t>
            </a:r>
            <a:r>
              <a:rPr lang="en-US" dirty="0" smtClean="0"/>
              <a:t> </a:t>
            </a:r>
            <a:r>
              <a:rPr lang="en-US" dirty="0" err="1" smtClean="0"/>
              <a:t>verantwoordelijkheid</a:t>
            </a:r>
            <a:r>
              <a:rPr lang="en-US" dirty="0" smtClean="0"/>
              <a:t> </a:t>
            </a:r>
            <a:r>
              <a:rPr lang="en-US" dirty="0" err="1" smtClean="0"/>
              <a:t>bij</a:t>
            </a:r>
            <a:r>
              <a:rPr lang="en-US" dirty="0" smtClean="0"/>
              <a:t> het team tot </a:t>
            </a:r>
            <a:r>
              <a:rPr lang="en-US" dirty="0" err="1" smtClean="0"/>
              <a:t>Deel</a:t>
            </a:r>
            <a:r>
              <a:rPr lang="en-US" dirty="0" smtClean="0"/>
              <a:t> B.</a:t>
            </a:r>
            <a:endParaRPr lang="en-US" dirty="0"/>
          </a:p>
        </p:txBody>
      </p:sp>
    </p:spTree>
    <p:extLst>
      <p:ext uri="{BB962C8B-B14F-4D97-AF65-F5344CB8AC3E}">
        <p14:creationId xmlns:p14="http://schemas.microsoft.com/office/powerpoint/2010/main" val="695194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smtClean="0"/>
              <a:t>FACT-</a:t>
            </a:r>
            <a:r>
              <a:rPr lang="en-US" dirty="0" err="1" smtClean="0"/>
              <a:t>Schaal</a:t>
            </a:r>
            <a:r>
              <a:rPr lang="en-US" dirty="0" smtClean="0"/>
              <a:t> 2017</a:t>
            </a:r>
            <a:endParaRPr lang="en-US" dirty="0"/>
          </a:p>
        </p:txBody>
      </p:sp>
      <p:sp>
        <p:nvSpPr>
          <p:cNvPr id="6" name="Tijdelijke aanduiding voor tekst 5"/>
          <p:cNvSpPr>
            <a:spLocks noGrp="1"/>
          </p:cNvSpPr>
          <p:nvPr>
            <p:ph type="body" idx="1"/>
          </p:nvPr>
        </p:nvSpPr>
        <p:spPr/>
        <p:txBody>
          <a:bodyPr/>
          <a:lstStyle/>
          <a:p>
            <a:pPr>
              <a:spcAft>
                <a:spcPts val="0"/>
              </a:spcAft>
            </a:pPr>
            <a:endPar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a:lnSpc>
                <a:spcPct val="120000"/>
              </a:lnSpc>
              <a:spcBef>
                <a:spcPts val="200"/>
              </a:spcBef>
              <a:spcAft>
                <a:spcPts val="800"/>
              </a:spcAft>
            </a:pPr>
            <a:r>
              <a:rPr lang="nl-NL"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r>
              <a:rPr lang="nl-NL" sz="1400" kern="1000" dirty="0" err="1" smtClean="0">
                <a:solidFill>
                  <a:srgbClr val="595959"/>
                </a:solidFill>
                <a:latin typeface="Cambria" panose="02040503050406030204" pitchFamily="18" charset="0"/>
                <a:ea typeface="Cambria" panose="02040503050406030204" pitchFamily="18" charset="0"/>
                <a:cs typeface="Times New Roman" panose="02020603050405020304" pitchFamily="18" charset="0"/>
              </a:rPr>
              <a:t>Bähler</a:t>
            </a:r>
            <a:r>
              <a:rPr lang="nl-NL"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M., </a:t>
            </a:r>
            <a:r>
              <a:rPr lang="nl-NL" sz="1400" kern="1000" dirty="0" err="1">
                <a:solidFill>
                  <a:srgbClr val="595959"/>
                </a:solidFill>
                <a:latin typeface="Cambria" panose="02040503050406030204" pitchFamily="18" charset="0"/>
                <a:ea typeface="Cambria" panose="02040503050406030204" pitchFamily="18" charset="0"/>
                <a:cs typeface="Times New Roman" panose="02020603050405020304" pitchFamily="18" charset="0"/>
              </a:rPr>
              <a:t>Delespaul</a:t>
            </a:r>
            <a:r>
              <a:rPr lang="nl-NL"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P., Kroon, H., Vugt van, M., Westen, K. (</a:t>
            </a:r>
            <a:r>
              <a:rPr lang="nl-NL" sz="1400" kern="1000" dirty="0" smtClean="0">
                <a:solidFill>
                  <a:srgbClr val="595959"/>
                </a:solidFill>
                <a:latin typeface="Cambria" panose="02040503050406030204" pitchFamily="18" charset="0"/>
                <a:ea typeface="Cambria" panose="02040503050406030204" pitchFamily="18" charset="0"/>
                <a:cs typeface="Times New Roman" panose="02020603050405020304" pitchFamily="18" charset="0"/>
              </a:rPr>
              <a:t>2017) </a:t>
            </a:r>
            <a:r>
              <a:rPr lang="nl-NL" sz="1400" i="1" kern="1000" dirty="0" err="1">
                <a:solidFill>
                  <a:srgbClr val="595959"/>
                </a:solidFill>
                <a:latin typeface="Cambria" panose="02040503050406030204" pitchFamily="18" charset="0"/>
                <a:ea typeface="Cambria" panose="02040503050406030204" pitchFamily="18" charset="0"/>
                <a:cs typeface="Times New Roman" panose="02020603050405020304" pitchFamily="18" charset="0"/>
              </a:rPr>
              <a:t>Fact</a:t>
            </a:r>
            <a:r>
              <a:rPr lang="nl-NL" sz="1400" i="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-schaal </a:t>
            </a:r>
            <a:r>
              <a:rPr lang="nl-NL" sz="1400" i="1" kern="1000" dirty="0" smtClean="0">
                <a:solidFill>
                  <a:srgbClr val="595959"/>
                </a:solidFill>
                <a:latin typeface="Cambria" panose="02040503050406030204" pitchFamily="18" charset="0"/>
                <a:ea typeface="Cambria" panose="02040503050406030204" pitchFamily="18" charset="0"/>
                <a:cs typeface="Times New Roman" panose="02020603050405020304" pitchFamily="18" charset="0"/>
              </a:rPr>
              <a:t>2017</a:t>
            </a:r>
            <a:r>
              <a:rPr lang="nl-NL" sz="1400" kern="1000" dirty="0" smtClean="0">
                <a:solidFill>
                  <a:srgbClr val="595959"/>
                </a:solidFill>
                <a:latin typeface="Cambria" panose="02040503050406030204" pitchFamily="18" charset="0"/>
                <a:ea typeface="Cambria" panose="02040503050406030204" pitchFamily="18" charset="0"/>
                <a:cs typeface="Times New Roman" panose="02020603050405020304" pitchFamily="18" charset="0"/>
              </a:rPr>
              <a:t>. </a:t>
            </a:r>
            <a:r>
              <a:rPr lang="nl-NL"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CCAF, Utrecht</a:t>
            </a:r>
            <a:endPar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36084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1968248" y="618930"/>
            <a:ext cx="6348413" cy="1320800"/>
          </a:xfrm>
        </p:spPr>
        <p:txBody>
          <a:bodyPr/>
          <a:lstStyle/>
          <a:p>
            <a:pPr eaLnBrk="1" hangingPunct="1"/>
            <a:r>
              <a:rPr lang="nl-NL" altLang="nl-NL" dirty="0" smtClean="0"/>
              <a:t>FACT</a:t>
            </a:r>
          </a:p>
        </p:txBody>
      </p:sp>
      <p:sp>
        <p:nvSpPr>
          <p:cNvPr id="43011" name="Rectangle 3"/>
          <p:cNvSpPr>
            <a:spLocks noGrp="1" noChangeArrowheads="1"/>
          </p:cNvSpPr>
          <p:nvPr>
            <p:ph sz="half" idx="4294967295"/>
          </p:nvPr>
        </p:nvSpPr>
        <p:spPr>
          <a:xfrm>
            <a:off x="1187439" y="795582"/>
            <a:ext cx="3087688" cy="3881438"/>
          </a:xfrm>
        </p:spPr>
        <p:txBody>
          <a:bodyPr>
            <a:normAutofit fontScale="92500" lnSpcReduction="20000"/>
          </a:bodyPr>
          <a:lstStyle/>
          <a:p>
            <a:pPr eaLnBrk="1" hangingPunct="1"/>
            <a:r>
              <a:rPr lang="nl-NL" altLang="nl-NL" dirty="0" smtClean="0"/>
              <a:t>Sinds 2004 FACT ontwikkeld en beschreven </a:t>
            </a:r>
          </a:p>
          <a:p>
            <a:pPr eaLnBrk="1" hangingPunct="1"/>
            <a:r>
              <a:rPr lang="nl-NL" altLang="nl-NL" dirty="0" smtClean="0"/>
              <a:t>Voor mensen met een actuele ernstige psychiatrische aandoening in een regio</a:t>
            </a:r>
          </a:p>
          <a:p>
            <a:pPr eaLnBrk="1" hangingPunct="1"/>
            <a:r>
              <a:rPr lang="nl-NL" altLang="nl-NL" dirty="0" smtClean="0"/>
              <a:t>293 gecertificeerde teams in Nederland, Noorwegen, Zweden en Bonaire. </a:t>
            </a:r>
          </a:p>
          <a:p>
            <a:pPr eaLnBrk="1" hangingPunct="1"/>
            <a:r>
              <a:rPr lang="nl-NL" altLang="nl-NL" dirty="0" smtClean="0"/>
              <a:t>Teams in ontwikkeling op Aruba, in </a:t>
            </a:r>
            <a:r>
              <a:rPr lang="nl-NL" altLang="nl-NL" dirty="0" smtClean="0"/>
              <a:t>België, Canada, Denemarken, Ierland, Engeland, Tsjechië </a:t>
            </a:r>
            <a:r>
              <a:rPr lang="nl-NL" altLang="nl-NL" dirty="0" smtClean="0"/>
              <a:t>en Moldavië.</a:t>
            </a:r>
          </a:p>
          <a:p>
            <a:pPr eaLnBrk="1" hangingPunct="1"/>
            <a:r>
              <a:rPr lang="nl-NL" altLang="nl-NL" dirty="0" smtClean="0"/>
              <a:t>± 500 FACT-teams in Nederland?</a:t>
            </a:r>
          </a:p>
          <a:p>
            <a:pPr eaLnBrk="1" hangingPunct="1"/>
            <a:endParaRPr lang="nl-NL" altLang="nl-NL" dirty="0" smtClean="0"/>
          </a:p>
        </p:txBody>
      </p:sp>
      <p:pic>
        <p:nvPicPr>
          <p:cNvPr id="2" name="Afbeelding 1"/>
          <p:cNvPicPr>
            <a:picLocks noChangeAspect="1"/>
          </p:cNvPicPr>
          <p:nvPr/>
        </p:nvPicPr>
        <p:blipFill rotWithShape="1">
          <a:blip r:embed="rId3"/>
          <a:srcRect l="63678" t="31877" r="24904" b="26061"/>
          <a:stretch/>
        </p:blipFill>
        <p:spPr>
          <a:xfrm>
            <a:off x="6008023" y="307831"/>
            <a:ext cx="4617276" cy="55904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86262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2711142758"/>
              </p:ext>
            </p:extLst>
          </p:nvPr>
        </p:nvGraphicFramePr>
        <p:xfrm>
          <a:off x="1380638" y="1332854"/>
          <a:ext cx="9515960" cy="4850969"/>
        </p:xfrm>
        <a:graphic>
          <a:graphicData uri="http://schemas.openxmlformats.org/drawingml/2006/table">
            <a:tbl>
              <a:tblPr firstRow="1" firstCol="1" bandRow="1"/>
              <a:tblGrid>
                <a:gridCol w="6293624"/>
                <a:gridCol w="361013"/>
                <a:gridCol w="2861323"/>
              </a:tblGrid>
              <a:tr h="387422">
                <a:tc>
                  <a:txBody>
                    <a:bodyPr/>
                    <a:lstStyle/>
                    <a:p>
                      <a:pPr>
                        <a:spcAft>
                          <a:spcPts val="0"/>
                        </a:spcAft>
                      </a:pPr>
                      <a:r>
                        <a:rPr lang="nl-NL" sz="1600" b="0" kern="1000" dirty="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1. Bestaansduur van het team (in maanden) </a:t>
                      </a:r>
                      <a:endParaRPr lang="en-US" sz="18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DFE5EA"/>
                    </a:solidFill>
                  </a:tcPr>
                </a:tc>
                <a:tc>
                  <a:txBody>
                    <a:bodyPr/>
                    <a:lstStyle/>
                    <a:p>
                      <a:pPr>
                        <a:spcAft>
                          <a:spcPts val="0"/>
                        </a:spcAft>
                      </a:pPr>
                      <a:r>
                        <a:rPr lang="nl-NL" sz="1600" b="0" kern="100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 </a:t>
                      </a:r>
                      <a:endParaRPr lang="en-US" sz="18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DFE5EA"/>
                    </a:solidFill>
                  </a:tcPr>
                </a:tc>
                <a:tc>
                  <a:txBody>
                    <a:bodyPr/>
                    <a:lstStyle/>
                    <a:p>
                      <a:pPr>
                        <a:spcAft>
                          <a:spcPts val="0"/>
                        </a:spcAft>
                      </a:pPr>
                      <a:r>
                        <a:rPr lang="nl-NL" sz="1600" b="0" kern="100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 12 maanden</a:t>
                      </a:r>
                      <a:endParaRPr lang="en-US" sz="18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DFE5EA"/>
                    </a:solidFill>
                  </a:tcPr>
                </a:tc>
              </a:tr>
              <a:tr h="458307">
                <a:tc>
                  <a:txBody>
                    <a:bodyPr/>
                    <a:lstStyle/>
                    <a:p>
                      <a:pPr>
                        <a:spcAft>
                          <a:spcPts val="0"/>
                        </a:spcAft>
                      </a:pPr>
                      <a:r>
                        <a:rPr lang="nl-NL" sz="1600" b="0" kern="100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2. Aantal cliënten in de totale caseload.</a:t>
                      </a:r>
                      <a:endParaRPr lang="en-US" sz="18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BECBD6"/>
                    </a:solidFill>
                  </a:tcPr>
                </a:tc>
                <a:tc>
                  <a:txBody>
                    <a:bodyPr/>
                    <a:lstStyle/>
                    <a:p>
                      <a:pPr>
                        <a:spcAft>
                          <a:spcPts val="0"/>
                        </a:spcAft>
                      </a:pPr>
                      <a:r>
                        <a:rPr lang="nl-NL" sz="1600" b="1" kern="100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 </a:t>
                      </a:r>
                      <a:endParaRPr lang="en-US" sz="18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BECBD6"/>
                    </a:solidFill>
                  </a:tcPr>
                </a:tc>
                <a:tc>
                  <a:txBody>
                    <a:bodyPr/>
                    <a:lstStyle/>
                    <a:p>
                      <a:pPr>
                        <a:spcAft>
                          <a:spcPts val="0"/>
                        </a:spcAft>
                      </a:pPr>
                      <a:r>
                        <a:rPr lang="nl-NL" sz="1600" b="1" kern="100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 300 patiënten</a:t>
                      </a:r>
                      <a:endParaRPr lang="en-US" sz="18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BECBD6"/>
                    </a:solidFill>
                  </a:tcPr>
                </a:tc>
              </a:tr>
              <a:tr h="364201">
                <a:tc>
                  <a:txBody>
                    <a:bodyPr/>
                    <a:lstStyle/>
                    <a:p>
                      <a:pPr>
                        <a:spcAft>
                          <a:spcPts val="0"/>
                        </a:spcAft>
                      </a:pPr>
                      <a:r>
                        <a:rPr lang="nl-NL" sz="1600" b="0" kern="100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3. Cliënt/hulpverlener ratio.</a:t>
                      </a:r>
                      <a:endParaRPr lang="en-US" sz="18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DFE5EA"/>
                    </a:solidFill>
                  </a:tcPr>
                </a:tc>
                <a:tc>
                  <a:txBody>
                    <a:bodyPr/>
                    <a:lstStyle/>
                    <a:p>
                      <a:pPr>
                        <a:spcAft>
                          <a:spcPts val="0"/>
                        </a:spcAft>
                      </a:pPr>
                      <a:r>
                        <a:rPr lang="nl-NL" sz="1600" b="1" kern="100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 </a:t>
                      </a:r>
                      <a:endParaRPr lang="en-US" sz="18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DFE5EA"/>
                    </a:solidFill>
                  </a:tcPr>
                </a:tc>
                <a:tc>
                  <a:txBody>
                    <a:bodyPr/>
                    <a:lstStyle/>
                    <a:p>
                      <a:pPr>
                        <a:spcAft>
                          <a:spcPts val="0"/>
                        </a:spcAft>
                      </a:pPr>
                      <a:r>
                        <a:rPr lang="nl-NL" sz="1600" b="1" kern="100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 1:30 ratio</a:t>
                      </a:r>
                      <a:endParaRPr lang="en-US" sz="18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DFE5EA"/>
                    </a:solidFill>
                  </a:tcPr>
                </a:tc>
              </a:tr>
              <a:tr h="664850">
                <a:tc>
                  <a:txBody>
                    <a:bodyPr/>
                    <a:lstStyle/>
                    <a:p>
                      <a:pPr>
                        <a:spcAft>
                          <a:spcPts val="0"/>
                        </a:spcAft>
                      </a:pPr>
                      <a:r>
                        <a:rPr lang="nl-NL" sz="1600" b="0" kern="100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4. Er zijn minimaal vier verschillende disciplines (zoals in A) aanwezig in het kernteam.</a:t>
                      </a:r>
                      <a:endParaRPr lang="en-US" sz="18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BECBD6"/>
                    </a:solidFill>
                  </a:tcPr>
                </a:tc>
                <a:tc>
                  <a:txBody>
                    <a:bodyPr/>
                    <a:lstStyle/>
                    <a:p>
                      <a:pPr>
                        <a:spcAft>
                          <a:spcPts val="0"/>
                        </a:spcAft>
                      </a:pPr>
                      <a:r>
                        <a:rPr lang="nl-NL" sz="1600" b="1" kern="100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 </a:t>
                      </a:r>
                      <a:endParaRPr lang="en-US" sz="18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BECBD6"/>
                    </a:solidFill>
                  </a:tcPr>
                </a:tc>
                <a:tc>
                  <a:txBody>
                    <a:bodyPr/>
                    <a:lstStyle/>
                    <a:p>
                      <a:pPr>
                        <a:spcAft>
                          <a:spcPts val="0"/>
                        </a:spcAft>
                      </a:pPr>
                      <a:r>
                        <a:rPr lang="nl-NL" sz="1600" b="1" kern="1000" dirty="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 4 kerndisciplines</a:t>
                      </a:r>
                      <a:endParaRPr lang="en-US" sz="18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BECBD6"/>
                    </a:solidFill>
                  </a:tcPr>
                </a:tc>
              </a:tr>
              <a:tr h="458307">
                <a:tc>
                  <a:txBody>
                    <a:bodyPr/>
                    <a:lstStyle/>
                    <a:p>
                      <a:pPr>
                        <a:spcAft>
                          <a:spcPts val="0"/>
                        </a:spcAft>
                      </a:pPr>
                      <a:r>
                        <a:rPr lang="nl-NL" sz="1600" b="0" kern="100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5. Aantal keren per week FACT-Bordoverleg.</a:t>
                      </a:r>
                      <a:endParaRPr lang="en-US" sz="18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DFE5EA"/>
                    </a:solidFill>
                  </a:tcPr>
                </a:tc>
                <a:tc>
                  <a:txBody>
                    <a:bodyPr/>
                    <a:lstStyle/>
                    <a:p>
                      <a:pPr>
                        <a:spcAft>
                          <a:spcPts val="0"/>
                        </a:spcAft>
                      </a:pPr>
                      <a:r>
                        <a:rPr lang="nl-NL" sz="1600" b="1" kern="100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 </a:t>
                      </a:r>
                      <a:endParaRPr lang="en-US" sz="18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DFE5EA"/>
                    </a:solidFill>
                  </a:tcPr>
                </a:tc>
                <a:tc>
                  <a:txBody>
                    <a:bodyPr/>
                    <a:lstStyle/>
                    <a:p>
                      <a:pPr>
                        <a:spcAft>
                          <a:spcPts val="0"/>
                        </a:spcAft>
                      </a:pPr>
                      <a:r>
                        <a:rPr lang="nl-NL" sz="1600" b="1" kern="100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 3x/week</a:t>
                      </a:r>
                      <a:endParaRPr lang="en-US" sz="18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DFE5EA"/>
                    </a:solidFill>
                  </a:tcPr>
                </a:tc>
              </a:tr>
              <a:tr h="699071">
                <a:tc>
                  <a:txBody>
                    <a:bodyPr/>
                    <a:lstStyle/>
                    <a:p>
                      <a:pPr>
                        <a:spcAft>
                          <a:spcPts val="0"/>
                        </a:spcAft>
                      </a:pPr>
                      <a:r>
                        <a:rPr lang="nl-NL" sz="1600" b="0" kern="1000" dirty="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6. Het team kan op flexibele wijze de zorg</a:t>
                      </a:r>
                      <a:br>
                        <a:rPr lang="nl-NL" sz="1600" b="0" kern="1000" dirty="0">
                          <a:solidFill>
                            <a:srgbClr val="3A4B5B"/>
                          </a:solidFill>
                          <a:effectLst/>
                          <a:latin typeface="Arial" panose="020B0604020202020204" pitchFamily="34" charset="0"/>
                          <a:ea typeface="Cambria" panose="02040503050406030204" pitchFamily="18" charset="0"/>
                          <a:cs typeface="Times New Roman" panose="02020603050405020304" pitchFamily="18" charset="0"/>
                        </a:rPr>
                      </a:br>
                      <a:r>
                        <a:rPr lang="nl-NL" sz="1600" b="0" kern="1000" dirty="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intensiveren indien noodzakelijk. </a:t>
                      </a:r>
                      <a:endParaRPr lang="en-US" sz="18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BECBD6"/>
                    </a:solidFill>
                  </a:tcPr>
                </a:tc>
                <a:tc>
                  <a:txBody>
                    <a:bodyPr/>
                    <a:lstStyle/>
                    <a:p>
                      <a:pPr>
                        <a:spcAft>
                          <a:spcPts val="0"/>
                        </a:spcAft>
                      </a:pPr>
                      <a:r>
                        <a:rPr lang="nl-NL" sz="1600" b="1" kern="100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 </a:t>
                      </a:r>
                      <a:endParaRPr lang="en-US" sz="18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BECBD6"/>
                    </a:solidFill>
                  </a:tcPr>
                </a:tc>
                <a:tc>
                  <a:txBody>
                    <a:bodyPr/>
                    <a:lstStyle/>
                    <a:p>
                      <a:pPr>
                        <a:spcAft>
                          <a:spcPts val="0"/>
                        </a:spcAft>
                      </a:pPr>
                      <a:r>
                        <a:rPr lang="nl-NL" sz="1600" b="1" kern="100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Flexibel</a:t>
                      </a:r>
                      <a:endParaRPr lang="en-US" sz="18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BECBD6"/>
                    </a:solidFill>
                  </a:tcPr>
                </a:tc>
              </a:tr>
              <a:tr h="583702">
                <a:tc>
                  <a:txBody>
                    <a:bodyPr/>
                    <a:lstStyle/>
                    <a:p>
                      <a:pPr>
                        <a:spcAft>
                          <a:spcPts val="0"/>
                        </a:spcAft>
                      </a:pPr>
                      <a:r>
                        <a:rPr lang="nl-NL" sz="1600" b="0" kern="100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7. Het percentage van de cliënten dat jaarlijks door 4 of meer disciplines van het kernteam wordt gezien.</a:t>
                      </a:r>
                      <a:endParaRPr lang="en-US" sz="18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DFE5EA"/>
                    </a:solidFill>
                  </a:tcPr>
                </a:tc>
                <a:tc>
                  <a:txBody>
                    <a:bodyPr/>
                    <a:lstStyle/>
                    <a:p>
                      <a:pPr>
                        <a:spcAft>
                          <a:spcPts val="0"/>
                        </a:spcAft>
                      </a:pPr>
                      <a:r>
                        <a:rPr lang="nl-NL" sz="1600" b="1" kern="100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 </a:t>
                      </a:r>
                      <a:endParaRPr lang="en-US" sz="18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DFE5EA"/>
                    </a:solidFill>
                  </a:tcPr>
                </a:tc>
                <a:tc>
                  <a:txBody>
                    <a:bodyPr/>
                    <a:lstStyle/>
                    <a:p>
                      <a:pPr>
                        <a:spcAft>
                          <a:spcPts val="0"/>
                        </a:spcAft>
                      </a:pPr>
                      <a:r>
                        <a:rPr lang="nl-NL" sz="1600" b="1" kern="100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 50%</a:t>
                      </a:r>
                      <a:endParaRPr lang="en-US" sz="18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DFE5EA"/>
                    </a:solidFill>
                  </a:tcPr>
                </a:tc>
              </a:tr>
              <a:tr h="651407">
                <a:tc>
                  <a:txBody>
                    <a:bodyPr/>
                    <a:lstStyle/>
                    <a:p>
                      <a:pPr>
                        <a:spcAft>
                          <a:spcPts val="0"/>
                        </a:spcAft>
                      </a:pPr>
                      <a:r>
                        <a:rPr lang="nl-NL" sz="1600" b="0" kern="100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8. Het team heeft in zijn visie en werkwijze een duidelijke focus op integraal herstel.</a:t>
                      </a:r>
                      <a:endParaRPr lang="en-US" sz="18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BECBD6"/>
                    </a:solidFill>
                  </a:tcPr>
                </a:tc>
                <a:tc>
                  <a:txBody>
                    <a:bodyPr/>
                    <a:lstStyle/>
                    <a:p>
                      <a:pPr>
                        <a:spcAft>
                          <a:spcPts val="0"/>
                        </a:spcAft>
                      </a:pPr>
                      <a:r>
                        <a:rPr lang="nl-NL" sz="1600" b="1" kern="100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 </a:t>
                      </a:r>
                      <a:endParaRPr lang="en-US" sz="18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BECBD6"/>
                    </a:solidFill>
                  </a:tcPr>
                </a:tc>
                <a:tc>
                  <a:txBody>
                    <a:bodyPr/>
                    <a:lstStyle/>
                    <a:p>
                      <a:pPr>
                        <a:spcAft>
                          <a:spcPts val="0"/>
                        </a:spcAft>
                      </a:pPr>
                      <a:r>
                        <a:rPr lang="nl-NL" sz="1600" b="1" kern="100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Herstelgericht</a:t>
                      </a:r>
                      <a:endParaRPr lang="en-US" sz="18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BECBD6"/>
                    </a:solidFill>
                  </a:tcPr>
                </a:tc>
              </a:tr>
              <a:tr h="583702">
                <a:tc>
                  <a:txBody>
                    <a:bodyPr/>
                    <a:lstStyle/>
                    <a:p>
                      <a:pPr>
                        <a:spcAft>
                          <a:spcPts val="0"/>
                        </a:spcAft>
                      </a:pPr>
                      <a:r>
                        <a:rPr lang="nl-NL" sz="1600" b="0" kern="1000" dirty="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9. Het percentage van de face-to-face contacten dat extern plaats vindt.</a:t>
                      </a:r>
                      <a:endParaRPr lang="en-US" sz="18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DFE5EA"/>
                    </a:solidFill>
                  </a:tcPr>
                </a:tc>
                <a:tc>
                  <a:txBody>
                    <a:bodyPr/>
                    <a:lstStyle/>
                    <a:p>
                      <a:pPr>
                        <a:spcAft>
                          <a:spcPts val="0"/>
                        </a:spcAft>
                      </a:pPr>
                      <a:r>
                        <a:rPr lang="nl-NL" sz="1600" b="1" kern="100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 </a:t>
                      </a:r>
                      <a:endParaRPr lang="en-US" sz="1800" kern="100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DFE5EA"/>
                    </a:solidFill>
                  </a:tcPr>
                </a:tc>
                <a:tc>
                  <a:txBody>
                    <a:bodyPr/>
                    <a:lstStyle/>
                    <a:p>
                      <a:pPr>
                        <a:spcAft>
                          <a:spcPts val="0"/>
                        </a:spcAft>
                      </a:pPr>
                      <a:r>
                        <a:rPr lang="nl-NL" sz="1600" b="1" kern="1000" dirty="0">
                          <a:solidFill>
                            <a:srgbClr val="3A4B5B"/>
                          </a:solidFill>
                          <a:effectLst/>
                          <a:latin typeface="Arial" panose="020B0604020202020204" pitchFamily="34" charset="0"/>
                          <a:ea typeface="Cambria" panose="02040503050406030204" pitchFamily="18" charset="0"/>
                          <a:cs typeface="Times New Roman" panose="02020603050405020304" pitchFamily="18" charset="0"/>
                        </a:rPr>
                        <a:t>≥ 40%</a:t>
                      </a:r>
                      <a:endParaRPr lang="en-US" sz="18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9EB0C1"/>
                      </a:solidFill>
                      <a:prstDash val="solid"/>
                      <a:round/>
                      <a:headEnd type="none" w="med" len="med"/>
                      <a:tailEnd type="none" w="med" len="med"/>
                    </a:lnL>
                    <a:lnR w="12700" cap="flat" cmpd="sng" algn="ctr">
                      <a:solidFill>
                        <a:srgbClr val="9EB0C1"/>
                      </a:solidFill>
                      <a:prstDash val="solid"/>
                      <a:round/>
                      <a:headEnd type="none" w="med" len="med"/>
                      <a:tailEnd type="none" w="med" len="med"/>
                    </a:lnR>
                    <a:lnT w="12700" cap="flat" cmpd="sng" algn="ctr">
                      <a:solidFill>
                        <a:srgbClr val="9EB0C1"/>
                      </a:solidFill>
                      <a:prstDash val="solid"/>
                      <a:round/>
                      <a:headEnd type="none" w="med" len="med"/>
                      <a:tailEnd type="none" w="med" len="med"/>
                    </a:lnT>
                    <a:lnB w="12700" cap="flat" cmpd="sng" algn="ctr">
                      <a:solidFill>
                        <a:srgbClr val="9EB0C1"/>
                      </a:solidFill>
                      <a:prstDash val="solid"/>
                      <a:round/>
                      <a:headEnd type="none" w="med" len="med"/>
                      <a:tailEnd type="none" w="med" len="med"/>
                    </a:lnB>
                    <a:solidFill>
                      <a:srgbClr val="DFE5EA"/>
                    </a:solidFill>
                  </a:tcPr>
                </a:tc>
              </a:tr>
            </a:tbl>
          </a:graphicData>
        </a:graphic>
      </p:graphicFrame>
      <p:sp>
        <p:nvSpPr>
          <p:cNvPr id="6" name="Titel 5"/>
          <p:cNvSpPr>
            <a:spLocks noGrp="1"/>
          </p:cNvSpPr>
          <p:nvPr>
            <p:ph type="title"/>
          </p:nvPr>
        </p:nvSpPr>
        <p:spPr>
          <a:xfrm>
            <a:off x="1295402" y="315704"/>
            <a:ext cx="9601196" cy="1303867"/>
          </a:xfrm>
        </p:spPr>
        <p:txBody>
          <a:bodyPr/>
          <a:lstStyle/>
          <a:p>
            <a:r>
              <a:rPr lang="en-US" dirty="0" err="1" smtClean="0"/>
              <a:t>Instapcriteria</a:t>
            </a:r>
            <a:endParaRPr lang="en-US" dirty="0"/>
          </a:p>
        </p:txBody>
      </p:sp>
    </p:spTree>
    <p:extLst>
      <p:ext uri="{BB962C8B-B14F-4D97-AF65-F5344CB8AC3E}">
        <p14:creationId xmlns:p14="http://schemas.microsoft.com/office/powerpoint/2010/main" val="2844042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Deel</a:t>
            </a:r>
            <a:r>
              <a:rPr lang="en-US" dirty="0" smtClean="0"/>
              <a:t> A: De </a:t>
            </a:r>
            <a:r>
              <a:rPr lang="en-US" dirty="0" err="1" smtClean="0"/>
              <a:t>Structuuritems</a:t>
            </a:r>
            <a:endParaRPr lang="en-US" dirty="0"/>
          </a:p>
        </p:txBody>
      </p:sp>
      <p:sp>
        <p:nvSpPr>
          <p:cNvPr id="3" name="Tijdelijke aanduiding voor inhoud 2"/>
          <p:cNvSpPr>
            <a:spLocks noGrp="1"/>
          </p:cNvSpPr>
          <p:nvPr>
            <p:ph sz="half" idx="1"/>
          </p:nvPr>
        </p:nvSpPr>
        <p:spPr>
          <a:xfrm>
            <a:off x="1298448" y="2560320"/>
            <a:ext cx="3041077" cy="3310128"/>
          </a:xfrm>
        </p:spPr>
        <p:txBody>
          <a:bodyPr/>
          <a:lstStyle/>
          <a:p>
            <a:pPr marL="0" indent="0">
              <a:buNone/>
            </a:pPr>
            <a:r>
              <a:rPr lang="en-US" dirty="0" smtClean="0"/>
              <a:t>Disciplines</a:t>
            </a:r>
          </a:p>
          <a:p>
            <a:r>
              <a:rPr lang="en-US" dirty="0" err="1" smtClean="0"/>
              <a:t>Psychiater</a:t>
            </a:r>
            <a:endParaRPr lang="en-US" dirty="0" smtClean="0"/>
          </a:p>
          <a:p>
            <a:r>
              <a:rPr lang="en-US" dirty="0" smtClean="0"/>
              <a:t>Psycholoog</a:t>
            </a:r>
          </a:p>
          <a:p>
            <a:r>
              <a:rPr lang="en-US" dirty="0" smtClean="0"/>
              <a:t>Verpleegkundige</a:t>
            </a:r>
          </a:p>
          <a:p>
            <a:r>
              <a:rPr lang="en-US" dirty="0" err="1" smtClean="0"/>
              <a:t>MW’er</a:t>
            </a:r>
            <a:endParaRPr lang="en-US" dirty="0" smtClean="0"/>
          </a:p>
          <a:p>
            <a:r>
              <a:rPr lang="en-US" dirty="0" err="1" smtClean="0"/>
              <a:t>Arbeidsdeskundige</a:t>
            </a:r>
            <a:r>
              <a:rPr lang="en-US" dirty="0" smtClean="0"/>
              <a:t> (</a:t>
            </a:r>
            <a:r>
              <a:rPr lang="en-US" dirty="0" err="1" smtClean="0"/>
              <a:t>IPS’er</a:t>
            </a:r>
            <a:r>
              <a:rPr lang="en-US" dirty="0" smtClean="0"/>
              <a:t>)</a:t>
            </a:r>
          </a:p>
          <a:p>
            <a:endParaRPr lang="en-US" dirty="0"/>
          </a:p>
        </p:txBody>
      </p:sp>
      <p:sp>
        <p:nvSpPr>
          <p:cNvPr id="4" name="Tijdelijke aanduiding voor inhoud 3"/>
          <p:cNvSpPr>
            <a:spLocks noGrp="1"/>
          </p:cNvSpPr>
          <p:nvPr>
            <p:ph sz="half" idx="2"/>
          </p:nvPr>
        </p:nvSpPr>
        <p:spPr>
          <a:xfrm>
            <a:off x="4339524" y="2560320"/>
            <a:ext cx="3378632" cy="3310128"/>
          </a:xfrm>
        </p:spPr>
        <p:txBody>
          <a:bodyPr/>
          <a:lstStyle/>
          <a:p>
            <a:pPr marL="0" indent="0">
              <a:buNone/>
            </a:pPr>
            <a:r>
              <a:rPr lang="en-US" dirty="0" err="1" smtClean="0"/>
              <a:t>Deskundigheden</a:t>
            </a:r>
            <a:r>
              <a:rPr lang="en-US" dirty="0" smtClean="0"/>
              <a:t>/  </a:t>
            </a:r>
            <a:r>
              <a:rPr lang="en-US" dirty="0" err="1" smtClean="0"/>
              <a:t>Competenties</a:t>
            </a:r>
            <a:endParaRPr lang="en-US" dirty="0" smtClean="0"/>
          </a:p>
          <a:p>
            <a:r>
              <a:rPr lang="en-US" dirty="0" smtClean="0"/>
              <a:t>Ervaringsdeskundigheid</a:t>
            </a:r>
          </a:p>
          <a:p>
            <a:r>
              <a:rPr lang="en-US" dirty="0" smtClean="0"/>
              <a:t>Somatiek</a:t>
            </a:r>
          </a:p>
          <a:p>
            <a:r>
              <a:rPr lang="en-US" dirty="0" err="1" smtClean="0"/>
              <a:t>Verslaving</a:t>
            </a:r>
            <a:endParaRPr lang="en-US" dirty="0" smtClean="0"/>
          </a:p>
          <a:p>
            <a:r>
              <a:rPr lang="en-US" dirty="0" smtClean="0"/>
              <a:t>LVB</a:t>
            </a:r>
            <a:endParaRPr lang="en-US" dirty="0"/>
          </a:p>
        </p:txBody>
      </p:sp>
      <p:sp>
        <p:nvSpPr>
          <p:cNvPr id="5" name="Tijdelijke aanduiding voor inhoud 3"/>
          <p:cNvSpPr txBox="1">
            <a:spLocks/>
          </p:cNvSpPr>
          <p:nvPr/>
        </p:nvSpPr>
        <p:spPr>
          <a:xfrm>
            <a:off x="7981471" y="2560320"/>
            <a:ext cx="3793676" cy="3310128"/>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dirty="0" smtClean="0"/>
              <a:t>FACT Basics</a:t>
            </a:r>
          </a:p>
          <a:p>
            <a:r>
              <a:rPr lang="en-US" dirty="0" err="1" smtClean="0"/>
              <a:t>Kleine</a:t>
            </a:r>
            <a:r>
              <a:rPr lang="en-US" dirty="0" smtClean="0"/>
              <a:t> Caseload</a:t>
            </a:r>
          </a:p>
          <a:p>
            <a:r>
              <a:rPr lang="en-US" dirty="0" smtClean="0"/>
              <a:t>Outreach</a:t>
            </a:r>
          </a:p>
          <a:p>
            <a:r>
              <a:rPr lang="en-US" dirty="0" err="1" smtClean="0"/>
              <a:t>Flexibiliteit</a:t>
            </a:r>
            <a:endParaRPr lang="en-US" dirty="0" smtClean="0"/>
          </a:p>
          <a:p>
            <a:r>
              <a:rPr lang="en-US" dirty="0" smtClean="0"/>
              <a:t>Shared caseload/</a:t>
            </a:r>
            <a:r>
              <a:rPr lang="en-US" dirty="0" err="1" smtClean="0"/>
              <a:t>Teambenadering</a:t>
            </a:r>
            <a:endParaRPr lang="en-US" dirty="0" smtClean="0"/>
          </a:p>
          <a:p>
            <a:r>
              <a:rPr lang="en-US" dirty="0" err="1" smtClean="0"/>
              <a:t>Aansturing</a:t>
            </a:r>
            <a:endParaRPr lang="en-US" dirty="0"/>
          </a:p>
        </p:txBody>
      </p:sp>
    </p:spTree>
    <p:extLst>
      <p:ext uri="{BB962C8B-B14F-4D97-AF65-F5344CB8AC3E}">
        <p14:creationId xmlns:p14="http://schemas.microsoft.com/office/powerpoint/2010/main" val="1270690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Deel</a:t>
            </a:r>
            <a:r>
              <a:rPr lang="en-US" dirty="0" smtClean="0"/>
              <a:t> B: De </a:t>
            </a:r>
            <a:r>
              <a:rPr lang="en-US" dirty="0" err="1" smtClean="0"/>
              <a:t>Thema’s</a:t>
            </a:r>
            <a:endParaRPr lang="en-US" dirty="0"/>
          </a:p>
        </p:txBody>
      </p:sp>
      <p:graphicFrame>
        <p:nvGraphicFramePr>
          <p:cNvPr id="5" name="Tabel 4"/>
          <p:cNvGraphicFramePr>
            <a:graphicFrameLocks noGrp="1"/>
          </p:cNvGraphicFramePr>
          <p:nvPr>
            <p:extLst>
              <p:ext uri="{D42A27DB-BD31-4B8C-83A1-F6EECF244321}">
                <p14:modId xmlns:p14="http://schemas.microsoft.com/office/powerpoint/2010/main" val="3946571809"/>
              </p:ext>
            </p:extLst>
          </p:nvPr>
        </p:nvGraphicFramePr>
        <p:xfrm>
          <a:off x="1295400" y="3549112"/>
          <a:ext cx="9601197" cy="1156604"/>
        </p:xfrm>
        <a:graphic>
          <a:graphicData uri="http://schemas.openxmlformats.org/drawingml/2006/table">
            <a:tbl>
              <a:tblPr/>
              <a:tblGrid>
                <a:gridCol w="2400048"/>
                <a:gridCol w="2400048"/>
                <a:gridCol w="2400048"/>
                <a:gridCol w="2401053"/>
              </a:tblGrid>
              <a:tr h="425084">
                <a:tc>
                  <a:txBody>
                    <a:bodyPr/>
                    <a:lstStyle/>
                    <a:p>
                      <a:pPr algn="ctr">
                        <a:lnSpc>
                          <a:spcPct val="120000"/>
                        </a:lnSpc>
                        <a:spcBef>
                          <a:spcPts val="200"/>
                        </a:spcBef>
                        <a:spcAft>
                          <a:spcPts val="0"/>
                        </a:spcAft>
                      </a:pPr>
                      <a:r>
                        <a:rPr lang="nl-NL" sz="2000" b="1" kern="1000" dirty="0">
                          <a:solidFill>
                            <a:schemeClr val="tx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1-2</a:t>
                      </a:r>
                      <a:endParaRPr lang="en-US" sz="2000" b="1" kern="1000" dirty="0">
                        <a:solidFill>
                          <a:schemeClr val="tx1">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7E97AD"/>
                      </a:solidFill>
                      <a:prstDash val="solid"/>
                      <a:round/>
                      <a:headEnd type="none" w="med" len="med"/>
                      <a:tailEnd type="none" w="med" len="med"/>
                    </a:lnL>
                    <a:lnR w="12700" cap="flat" cmpd="sng" algn="ctr">
                      <a:solidFill>
                        <a:srgbClr val="7E97AD"/>
                      </a:solidFill>
                      <a:prstDash val="solid"/>
                      <a:round/>
                      <a:headEnd type="none" w="med" len="med"/>
                      <a:tailEnd type="none" w="med" len="med"/>
                    </a:lnR>
                    <a:lnT w="12700" cap="flat" cmpd="sng" algn="ctr">
                      <a:solidFill>
                        <a:srgbClr val="7E97AD"/>
                      </a:solidFill>
                      <a:prstDash val="solid"/>
                      <a:round/>
                      <a:headEnd type="none" w="med" len="med"/>
                      <a:tailEnd type="none" w="med" len="med"/>
                    </a:lnT>
                    <a:lnB w="12700" cap="flat" cmpd="sng" algn="ctr">
                      <a:solidFill>
                        <a:srgbClr val="7E97AD"/>
                      </a:solidFill>
                      <a:prstDash val="solid"/>
                      <a:round/>
                      <a:headEnd type="none" w="med" len="med"/>
                      <a:tailEnd type="none" w="med" len="med"/>
                    </a:lnB>
                    <a:solidFill>
                      <a:srgbClr val="DFE5EA"/>
                    </a:solidFill>
                  </a:tcPr>
                </a:tc>
                <a:tc>
                  <a:txBody>
                    <a:bodyPr/>
                    <a:lstStyle/>
                    <a:p>
                      <a:pPr algn="ctr">
                        <a:lnSpc>
                          <a:spcPct val="120000"/>
                        </a:lnSpc>
                        <a:spcBef>
                          <a:spcPts val="200"/>
                        </a:spcBef>
                        <a:spcAft>
                          <a:spcPts val="0"/>
                        </a:spcAft>
                      </a:pPr>
                      <a:r>
                        <a:rPr lang="nl-NL" sz="2000" b="1" kern="1000" dirty="0">
                          <a:solidFill>
                            <a:schemeClr val="tx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3-4</a:t>
                      </a:r>
                      <a:endParaRPr lang="en-US" sz="2000" b="1" kern="1000" dirty="0">
                        <a:solidFill>
                          <a:schemeClr val="tx1">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7E97AD"/>
                      </a:solidFill>
                      <a:prstDash val="solid"/>
                      <a:round/>
                      <a:headEnd type="none" w="med" len="med"/>
                      <a:tailEnd type="none" w="med" len="med"/>
                    </a:lnL>
                    <a:lnR w="12700" cap="flat" cmpd="sng" algn="ctr">
                      <a:solidFill>
                        <a:srgbClr val="7E97AD"/>
                      </a:solidFill>
                      <a:prstDash val="solid"/>
                      <a:round/>
                      <a:headEnd type="none" w="med" len="med"/>
                      <a:tailEnd type="none" w="med" len="med"/>
                    </a:lnR>
                    <a:lnT w="12700" cap="flat" cmpd="sng" algn="ctr">
                      <a:solidFill>
                        <a:srgbClr val="7E97AD"/>
                      </a:solidFill>
                      <a:prstDash val="solid"/>
                      <a:round/>
                      <a:headEnd type="none" w="med" len="med"/>
                      <a:tailEnd type="none" w="med" len="med"/>
                    </a:lnT>
                    <a:lnB w="12700" cap="flat" cmpd="sng" algn="ctr">
                      <a:solidFill>
                        <a:srgbClr val="7E97AD"/>
                      </a:solidFill>
                      <a:prstDash val="solid"/>
                      <a:round/>
                      <a:headEnd type="none" w="med" len="med"/>
                      <a:tailEnd type="none" w="med" len="med"/>
                    </a:lnB>
                    <a:solidFill>
                      <a:srgbClr val="DFE5EA"/>
                    </a:solidFill>
                  </a:tcPr>
                </a:tc>
                <a:tc>
                  <a:txBody>
                    <a:bodyPr/>
                    <a:lstStyle/>
                    <a:p>
                      <a:pPr algn="ctr">
                        <a:lnSpc>
                          <a:spcPct val="120000"/>
                        </a:lnSpc>
                        <a:spcBef>
                          <a:spcPts val="200"/>
                        </a:spcBef>
                        <a:spcAft>
                          <a:spcPts val="0"/>
                        </a:spcAft>
                      </a:pPr>
                      <a:r>
                        <a:rPr lang="nl-NL" sz="2000" b="1" kern="1000">
                          <a:solidFill>
                            <a:schemeClr val="tx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5-6</a:t>
                      </a:r>
                      <a:endParaRPr lang="en-US" sz="2000" b="1" kern="1000">
                        <a:solidFill>
                          <a:schemeClr val="tx1">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7E97AD"/>
                      </a:solidFill>
                      <a:prstDash val="solid"/>
                      <a:round/>
                      <a:headEnd type="none" w="med" len="med"/>
                      <a:tailEnd type="none" w="med" len="med"/>
                    </a:lnL>
                    <a:lnR w="12700" cap="flat" cmpd="sng" algn="ctr">
                      <a:solidFill>
                        <a:srgbClr val="7E97AD"/>
                      </a:solidFill>
                      <a:prstDash val="solid"/>
                      <a:round/>
                      <a:headEnd type="none" w="med" len="med"/>
                      <a:tailEnd type="none" w="med" len="med"/>
                    </a:lnR>
                    <a:lnT w="12700" cap="flat" cmpd="sng" algn="ctr">
                      <a:solidFill>
                        <a:srgbClr val="7E97AD"/>
                      </a:solidFill>
                      <a:prstDash val="solid"/>
                      <a:round/>
                      <a:headEnd type="none" w="med" len="med"/>
                      <a:tailEnd type="none" w="med" len="med"/>
                    </a:lnT>
                    <a:lnB w="12700" cap="flat" cmpd="sng" algn="ctr">
                      <a:solidFill>
                        <a:srgbClr val="7E97AD"/>
                      </a:solidFill>
                      <a:prstDash val="solid"/>
                      <a:round/>
                      <a:headEnd type="none" w="med" len="med"/>
                      <a:tailEnd type="none" w="med" len="med"/>
                    </a:lnB>
                    <a:solidFill>
                      <a:srgbClr val="DFE5EA"/>
                    </a:solidFill>
                  </a:tcPr>
                </a:tc>
                <a:tc>
                  <a:txBody>
                    <a:bodyPr/>
                    <a:lstStyle/>
                    <a:p>
                      <a:pPr algn="ctr">
                        <a:lnSpc>
                          <a:spcPct val="120000"/>
                        </a:lnSpc>
                        <a:spcBef>
                          <a:spcPts val="200"/>
                        </a:spcBef>
                        <a:spcAft>
                          <a:spcPts val="0"/>
                        </a:spcAft>
                      </a:pPr>
                      <a:r>
                        <a:rPr lang="nl-NL" sz="2000" b="1" kern="1000">
                          <a:solidFill>
                            <a:schemeClr val="tx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7-8</a:t>
                      </a:r>
                      <a:endParaRPr lang="en-US" sz="2000" b="1" kern="1000">
                        <a:solidFill>
                          <a:schemeClr val="tx1">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7E97AD"/>
                      </a:solidFill>
                      <a:prstDash val="solid"/>
                      <a:round/>
                      <a:headEnd type="none" w="med" len="med"/>
                      <a:tailEnd type="none" w="med" len="med"/>
                    </a:lnL>
                    <a:lnR w="12700" cap="flat" cmpd="sng" algn="ctr">
                      <a:solidFill>
                        <a:srgbClr val="7E97AD"/>
                      </a:solidFill>
                      <a:prstDash val="solid"/>
                      <a:round/>
                      <a:headEnd type="none" w="med" len="med"/>
                      <a:tailEnd type="none" w="med" len="med"/>
                    </a:lnR>
                    <a:lnT w="12700" cap="flat" cmpd="sng" algn="ctr">
                      <a:solidFill>
                        <a:srgbClr val="7E97AD"/>
                      </a:solidFill>
                      <a:prstDash val="solid"/>
                      <a:round/>
                      <a:headEnd type="none" w="med" len="med"/>
                      <a:tailEnd type="none" w="med" len="med"/>
                    </a:lnT>
                    <a:lnB w="12700" cap="flat" cmpd="sng" algn="ctr">
                      <a:solidFill>
                        <a:srgbClr val="7E97AD"/>
                      </a:solidFill>
                      <a:prstDash val="solid"/>
                      <a:round/>
                      <a:headEnd type="none" w="med" len="med"/>
                      <a:tailEnd type="none" w="med" len="med"/>
                    </a:lnB>
                    <a:solidFill>
                      <a:srgbClr val="DFE5EA"/>
                    </a:solidFill>
                  </a:tcPr>
                </a:tc>
              </a:tr>
              <a:tr h="425084">
                <a:tc>
                  <a:txBody>
                    <a:bodyPr/>
                    <a:lstStyle/>
                    <a:p>
                      <a:pPr algn="ctr">
                        <a:lnSpc>
                          <a:spcPct val="120000"/>
                        </a:lnSpc>
                        <a:spcBef>
                          <a:spcPts val="200"/>
                        </a:spcBef>
                        <a:spcAft>
                          <a:spcPts val="0"/>
                        </a:spcAft>
                      </a:pPr>
                      <a:r>
                        <a:rPr lang="nl-NL" sz="2000" b="1" kern="1000">
                          <a:solidFill>
                            <a:schemeClr val="tx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Niet zichtbaar</a:t>
                      </a:r>
                      <a:endParaRPr lang="en-US" sz="2000" b="1" kern="1000">
                        <a:solidFill>
                          <a:schemeClr val="tx1">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7E97AD"/>
                      </a:solidFill>
                      <a:prstDash val="solid"/>
                      <a:round/>
                      <a:headEnd type="none" w="med" len="med"/>
                      <a:tailEnd type="none" w="med" len="med"/>
                    </a:lnL>
                    <a:lnR w="12700" cap="flat" cmpd="sng" algn="ctr">
                      <a:solidFill>
                        <a:srgbClr val="7E97AD"/>
                      </a:solidFill>
                      <a:prstDash val="solid"/>
                      <a:round/>
                      <a:headEnd type="none" w="med" len="med"/>
                      <a:tailEnd type="none" w="med" len="med"/>
                    </a:lnR>
                    <a:lnT w="12700" cap="flat" cmpd="sng" algn="ctr">
                      <a:solidFill>
                        <a:srgbClr val="7E97AD"/>
                      </a:solidFill>
                      <a:prstDash val="solid"/>
                      <a:round/>
                      <a:headEnd type="none" w="med" len="med"/>
                      <a:tailEnd type="none" w="med" len="med"/>
                    </a:lnT>
                    <a:lnB w="12700" cap="flat" cmpd="sng" algn="ctr">
                      <a:solidFill>
                        <a:srgbClr val="7E97AD"/>
                      </a:solidFill>
                      <a:prstDash val="solid"/>
                      <a:round/>
                      <a:headEnd type="none" w="med" len="med"/>
                      <a:tailEnd type="none" w="med" len="med"/>
                    </a:lnB>
                    <a:solidFill>
                      <a:srgbClr val="CBD5DE"/>
                    </a:solidFill>
                  </a:tcPr>
                </a:tc>
                <a:tc>
                  <a:txBody>
                    <a:bodyPr/>
                    <a:lstStyle/>
                    <a:p>
                      <a:pPr algn="ctr">
                        <a:lnSpc>
                          <a:spcPct val="120000"/>
                        </a:lnSpc>
                        <a:spcBef>
                          <a:spcPts val="200"/>
                        </a:spcBef>
                        <a:spcAft>
                          <a:spcPts val="0"/>
                        </a:spcAft>
                      </a:pPr>
                      <a:r>
                        <a:rPr lang="nl-NL" sz="2000" b="1" kern="1000" dirty="0">
                          <a:solidFill>
                            <a:schemeClr val="tx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In ontwikkeling</a:t>
                      </a:r>
                      <a:endParaRPr lang="en-US" sz="2000" b="1" kern="1000" dirty="0">
                        <a:solidFill>
                          <a:schemeClr val="tx1">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7E97AD"/>
                      </a:solidFill>
                      <a:prstDash val="solid"/>
                      <a:round/>
                      <a:headEnd type="none" w="med" len="med"/>
                      <a:tailEnd type="none" w="med" len="med"/>
                    </a:lnL>
                    <a:lnR w="12700" cap="flat" cmpd="sng" algn="ctr">
                      <a:solidFill>
                        <a:srgbClr val="7E97AD"/>
                      </a:solidFill>
                      <a:prstDash val="solid"/>
                      <a:round/>
                      <a:headEnd type="none" w="med" len="med"/>
                      <a:tailEnd type="none" w="med" len="med"/>
                    </a:lnR>
                    <a:lnT w="12700" cap="flat" cmpd="sng" algn="ctr">
                      <a:solidFill>
                        <a:srgbClr val="7E97AD"/>
                      </a:solidFill>
                      <a:prstDash val="solid"/>
                      <a:round/>
                      <a:headEnd type="none" w="med" len="med"/>
                      <a:tailEnd type="none" w="med" len="med"/>
                    </a:lnT>
                    <a:lnB w="12700" cap="flat" cmpd="sng" algn="ctr">
                      <a:solidFill>
                        <a:srgbClr val="7E97AD"/>
                      </a:solidFill>
                      <a:prstDash val="solid"/>
                      <a:round/>
                      <a:headEnd type="none" w="med" len="med"/>
                      <a:tailEnd type="none" w="med" len="med"/>
                    </a:lnB>
                    <a:solidFill>
                      <a:srgbClr val="CBD5DE"/>
                    </a:solidFill>
                  </a:tcPr>
                </a:tc>
                <a:tc>
                  <a:txBody>
                    <a:bodyPr/>
                    <a:lstStyle/>
                    <a:p>
                      <a:pPr algn="ctr">
                        <a:lnSpc>
                          <a:spcPct val="120000"/>
                        </a:lnSpc>
                        <a:spcBef>
                          <a:spcPts val="200"/>
                        </a:spcBef>
                        <a:spcAft>
                          <a:spcPts val="0"/>
                        </a:spcAft>
                      </a:pPr>
                      <a:r>
                        <a:rPr lang="nl-NL" sz="2000" b="1" kern="1000" dirty="0">
                          <a:solidFill>
                            <a:schemeClr val="tx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Deugdelijk uitgevoerd</a:t>
                      </a:r>
                      <a:endParaRPr lang="en-US" sz="2000" b="1" kern="1000" dirty="0">
                        <a:solidFill>
                          <a:schemeClr val="tx1">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7E97AD"/>
                      </a:solidFill>
                      <a:prstDash val="solid"/>
                      <a:round/>
                      <a:headEnd type="none" w="med" len="med"/>
                      <a:tailEnd type="none" w="med" len="med"/>
                    </a:lnL>
                    <a:lnR w="12700" cap="flat" cmpd="sng" algn="ctr">
                      <a:solidFill>
                        <a:srgbClr val="7E97AD"/>
                      </a:solidFill>
                      <a:prstDash val="solid"/>
                      <a:round/>
                      <a:headEnd type="none" w="med" len="med"/>
                      <a:tailEnd type="none" w="med" len="med"/>
                    </a:lnR>
                    <a:lnT w="12700" cap="flat" cmpd="sng" algn="ctr">
                      <a:solidFill>
                        <a:srgbClr val="7E97AD"/>
                      </a:solidFill>
                      <a:prstDash val="solid"/>
                      <a:round/>
                      <a:headEnd type="none" w="med" len="med"/>
                      <a:tailEnd type="none" w="med" len="med"/>
                    </a:lnT>
                    <a:lnB w="12700" cap="flat" cmpd="sng" algn="ctr">
                      <a:solidFill>
                        <a:srgbClr val="7E97AD"/>
                      </a:solidFill>
                      <a:prstDash val="solid"/>
                      <a:round/>
                      <a:headEnd type="none" w="med" len="med"/>
                      <a:tailEnd type="none" w="med" len="med"/>
                    </a:lnB>
                    <a:solidFill>
                      <a:srgbClr val="CBD5DE"/>
                    </a:solidFill>
                  </a:tcPr>
                </a:tc>
                <a:tc>
                  <a:txBody>
                    <a:bodyPr/>
                    <a:lstStyle/>
                    <a:p>
                      <a:pPr algn="ctr">
                        <a:lnSpc>
                          <a:spcPct val="120000"/>
                        </a:lnSpc>
                        <a:spcBef>
                          <a:spcPts val="200"/>
                        </a:spcBef>
                        <a:spcAft>
                          <a:spcPts val="0"/>
                        </a:spcAft>
                      </a:pPr>
                      <a:r>
                        <a:rPr lang="nl-NL" sz="2000" b="1" kern="1000" dirty="0">
                          <a:solidFill>
                            <a:schemeClr val="tx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Voorbeeldfunctie</a:t>
                      </a:r>
                      <a:endParaRPr lang="en-US" sz="2000" b="1" kern="1000" dirty="0">
                        <a:solidFill>
                          <a:schemeClr val="tx1">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7E97AD"/>
                      </a:solidFill>
                      <a:prstDash val="solid"/>
                      <a:round/>
                      <a:headEnd type="none" w="med" len="med"/>
                      <a:tailEnd type="none" w="med" len="med"/>
                    </a:lnL>
                    <a:lnR w="12700" cap="flat" cmpd="sng" algn="ctr">
                      <a:solidFill>
                        <a:srgbClr val="7E97AD"/>
                      </a:solidFill>
                      <a:prstDash val="solid"/>
                      <a:round/>
                      <a:headEnd type="none" w="med" len="med"/>
                      <a:tailEnd type="none" w="med" len="med"/>
                    </a:lnR>
                    <a:lnT w="12700" cap="flat" cmpd="sng" algn="ctr">
                      <a:solidFill>
                        <a:srgbClr val="7E97AD"/>
                      </a:solidFill>
                      <a:prstDash val="solid"/>
                      <a:round/>
                      <a:headEnd type="none" w="med" len="med"/>
                      <a:tailEnd type="none" w="med" len="med"/>
                    </a:lnT>
                    <a:lnB w="12700" cap="flat" cmpd="sng" algn="ctr">
                      <a:solidFill>
                        <a:srgbClr val="7E97AD"/>
                      </a:solidFill>
                      <a:prstDash val="solid"/>
                      <a:round/>
                      <a:headEnd type="none" w="med" len="med"/>
                      <a:tailEnd type="none" w="med" len="med"/>
                    </a:lnB>
                    <a:solidFill>
                      <a:srgbClr val="CBD5DE"/>
                    </a:solidFill>
                  </a:tcPr>
                </a:tc>
              </a:tr>
            </a:tbl>
          </a:graphicData>
        </a:graphic>
      </p:graphicFrame>
    </p:spTree>
    <p:extLst>
      <p:ext uri="{BB962C8B-B14F-4D97-AF65-F5344CB8AC3E}">
        <p14:creationId xmlns:p14="http://schemas.microsoft.com/office/powerpoint/2010/main" val="3374041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err="1" smtClean="0"/>
              <a:t>Thema</a:t>
            </a:r>
            <a:r>
              <a:rPr lang="en-US" dirty="0" smtClean="0"/>
              <a:t> 1: </a:t>
            </a:r>
            <a:r>
              <a:rPr lang="en-US" dirty="0" err="1" smtClean="0"/>
              <a:t>Flexibilisering</a:t>
            </a:r>
            <a:r>
              <a:rPr lang="en-US" dirty="0" smtClean="0"/>
              <a:t> van </a:t>
            </a:r>
            <a:r>
              <a:rPr lang="en-US" dirty="0" err="1" smtClean="0"/>
              <a:t>Zorg</a:t>
            </a:r>
            <a:endParaRPr lang="en-US" dirty="0"/>
          </a:p>
        </p:txBody>
      </p:sp>
      <p:sp>
        <p:nvSpPr>
          <p:cNvPr id="6" name="Tijdelijke aanduiding voor inhoud 5"/>
          <p:cNvSpPr>
            <a:spLocks noGrp="1"/>
          </p:cNvSpPr>
          <p:nvPr>
            <p:ph idx="1"/>
          </p:nvPr>
        </p:nvSpPr>
        <p:spPr/>
        <p:txBody>
          <a:bodyPr/>
          <a:lstStyle/>
          <a:p>
            <a:pPr lvl="0"/>
            <a:r>
              <a:rPr lang="nl-NL" dirty="0"/>
              <a:t>Flexibele zorg is zichtbaar tijdens het FACT-overleg.</a:t>
            </a:r>
            <a:endParaRPr lang="en-US" dirty="0"/>
          </a:p>
          <a:p>
            <a:pPr lvl="0"/>
            <a:r>
              <a:rPr lang="nl-NL" dirty="0"/>
              <a:t>Fasering van zorg is zichtbaar in het behandelplan en daar wordt uitvoering aan gegeven.</a:t>
            </a:r>
            <a:endParaRPr lang="en-US" dirty="0"/>
          </a:p>
          <a:p>
            <a:pPr lvl="0"/>
            <a:r>
              <a:rPr lang="nl-NL" dirty="0"/>
              <a:t>Er is sprake van een teambenadering, waarbij de deskundigheid van meerdere teamleden actief wordt ingezet.</a:t>
            </a:r>
            <a:endParaRPr lang="en-US" dirty="0"/>
          </a:p>
          <a:p>
            <a:pPr lvl="0"/>
            <a:r>
              <a:rPr lang="nl-NL" dirty="0"/>
              <a:t>De intensiteit van zorg is passend bij de fase van het herstelproces waarin de cliënt zich bevindt; de zorg wordt zo wenselijk/nodig op- en afgeschaald. </a:t>
            </a:r>
            <a:endParaRPr lang="en-US" dirty="0"/>
          </a:p>
          <a:p>
            <a:endParaRPr lang="en-US" dirty="0"/>
          </a:p>
        </p:txBody>
      </p:sp>
    </p:spTree>
    <p:extLst>
      <p:ext uri="{BB962C8B-B14F-4D97-AF65-F5344CB8AC3E}">
        <p14:creationId xmlns:p14="http://schemas.microsoft.com/office/powerpoint/2010/main" val="1646587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Thema</a:t>
            </a:r>
            <a:r>
              <a:rPr lang="en-US" dirty="0" smtClean="0"/>
              <a:t> 2: </a:t>
            </a:r>
            <a:r>
              <a:rPr lang="en-US" dirty="0" err="1" smtClean="0"/>
              <a:t>Persoonlijk</a:t>
            </a:r>
            <a:r>
              <a:rPr lang="en-US" dirty="0" smtClean="0"/>
              <a:t> </a:t>
            </a:r>
            <a:r>
              <a:rPr lang="en-US" dirty="0" err="1" smtClean="0"/>
              <a:t>Domein</a:t>
            </a:r>
            <a:endParaRPr lang="en-US" dirty="0"/>
          </a:p>
        </p:txBody>
      </p:sp>
      <p:sp>
        <p:nvSpPr>
          <p:cNvPr id="3" name="Tijdelijke aanduiding voor inhoud 2"/>
          <p:cNvSpPr>
            <a:spLocks noGrp="1"/>
          </p:cNvSpPr>
          <p:nvPr>
            <p:ph idx="1"/>
          </p:nvPr>
        </p:nvSpPr>
        <p:spPr/>
        <p:txBody>
          <a:bodyPr/>
          <a:lstStyle/>
          <a:p>
            <a:pPr lvl="0"/>
            <a:r>
              <a:rPr lang="nl-NL" sz="2000" dirty="0"/>
              <a:t>Het team herkent en erkent de eigenheid van de cliënt.</a:t>
            </a:r>
            <a:endParaRPr lang="en-US" sz="2000" dirty="0"/>
          </a:p>
          <a:p>
            <a:pPr lvl="0"/>
            <a:r>
              <a:rPr lang="nl-NL" sz="2000" dirty="0"/>
              <a:t>Het team gaat uit van de eigen kracht van de cliënt.</a:t>
            </a:r>
            <a:endParaRPr lang="en-US" sz="2000" dirty="0"/>
          </a:p>
          <a:p>
            <a:pPr lvl="0"/>
            <a:r>
              <a:rPr lang="nl-NL" sz="2000" dirty="0"/>
              <a:t>Het worstelen met de culturele, seksuele en spirituele identiteit en emoties als rouw en verdriet worden door het team gezien en daar wordt in gezamenlijkheid naar gehandeld. </a:t>
            </a:r>
            <a:endParaRPr lang="en-US" sz="2000" dirty="0"/>
          </a:p>
          <a:p>
            <a:pPr lvl="0"/>
            <a:r>
              <a:rPr lang="nl-NL" sz="2000" dirty="0"/>
              <a:t>Er is aandacht voor het tegengaan van stigmatisering door het team en zelfstigmatisering van de cliënt.</a:t>
            </a:r>
            <a:endParaRPr lang="en-US" sz="2000" dirty="0"/>
          </a:p>
          <a:p>
            <a:pPr lvl="0"/>
            <a:r>
              <a:rPr lang="nl-NL" sz="2000" dirty="0"/>
              <a:t>Het team durft risico's te nemen.</a:t>
            </a:r>
            <a:endParaRPr lang="en-US" sz="2000" dirty="0"/>
          </a:p>
          <a:p>
            <a:pPr lvl="0"/>
            <a:r>
              <a:rPr lang="nl-NL" sz="2000" dirty="0"/>
              <a:t>Het team kent een hoopvolle houding en gebruikt hoopvolle taal gericht op een open en positief toekomstbeeld.</a:t>
            </a:r>
            <a:endParaRPr lang="en-US" sz="2000" dirty="0"/>
          </a:p>
          <a:p>
            <a:endParaRPr lang="en-US" dirty="0"/>
          </a:p>
        </p:txBody>
      </p:sp>
    </p:spTree>
    <p:extLst>
      <p:ext uri="{BB962C8B-B14F-4D97-AF65-F5344CB8AC3E}">
        <p14:creationId xmlns:p14="http://schemas.microsoft.com/office/powerpoint/2010/main" val="3962664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idx="4294967295"/>
          </p:nvPr>
        </p:nvSpPr>
        <p:spPr>
          <a:xfrm>
            <a:off x="1394847" y="1715927"/>
            <a:ext cx="9601200" cy="4514392"/>
          </a:xfrm>
        </p:spPr>
        <p:txBody>
          <a:bodyPr/>
          <a:lstStyle/>
          <a:p>
            <a:pPr marL="0" indent="0">
              <a:buNone/>
            </a:pPr>
            <a:r>
              <a:rPr lang="nl-NL" dirty="0"/>
              <a:t>3.1 De rollen van de cliënt binnen het domein 'zelfzorg en wonen' zijn zichtbaar</a:t>
            </a:r>
            <a:endParaRPr lang="en-US" dirty="0"/>
          </a:p>
          <a:p>
            <a:pPr lvl="0"/>
            <a:r>
              <a:rPr lang="nl-NL" sz="1400" dirty="0"/>
              <a:t>Het team inventariseert de doelen van de cliënt en stelt de doelen van de cliënt op binnen het domein 'zelfzorg en wonen'. </a:t>
            </a:r>
            <a:endParaRPr lang="en-US" sz="1400" dirty="0"/>
          </a:p>
          <a:p>
            <a:pPr lvl="0"/>
            <a:r>
              <a:rPr lang="nl-NL" sz="1400" dirty="0"/>
              <a:t>Het team werkt aan realisatie van de doelen binnen het domein 'zelfzorg en wonen' met zichtbare interventies. </a:t>
            </a:r>
            <a:endParaRPr lang="en-US" sz="1400" dirty="0"/>
          </a:p>
          <a:p>
            <a:pPr lvl="0"/>
            <a:r>
              <a:rPr lang="nl-NL" sz="1400" dirty="0"/>
              <a:t>Begeleiding binnen dit domein is beschikbaar in het kernteam of in het direct aanstuurbare netwerk.</a:t>
            </a:r>
            <a:endParaRPr lang="en-US" sz="1400" dirty="0"/>
          </a:p>
          <a:p>
            <a:pPr marL="0" indent="0">
              <a:buNone/>
            </a:pPr>
            <a:r>
              <a:rPr lang="nl-NL" dirty="0"/>
              <a:t>3.2 De rollen van de cliënt binnen het domein 'sociaal netwerk' zijn zichtbaar</a:t>
            </a:r>
            <a:endParaRPr lang="en-US" dirty="0"/>
          </a:p>
          <a:p>
            <a:pPr lvl="0"/>
            <a:r>
              <a:rPr lang="nl-NL" sz="1400" dirty="0"/>
              <a:t>Het team inventariseert de doelen van de cliënt en stelt de doelen van de cliënt op binnen het domein 'sociaal netwerk'. </a:t>
            </a:r>
            <a:endParaRPr lang="en-US" sz="1400" dirty="0"/>
          </a:p>
          <a:p>
            <a:pPr lvl="0"/>
            <a:r>
              <a:rPr lang="nl-NL" sz="1400" dirty="0"/>
              <a:t>Het team werkt aan realisatie van de doelen binnen het domein 'sociaal netwerk' met zichtbare interventies.</a:t>
            </a:r>
            <a:endParaRPr lang="en-US" sz="1400" dirty="0"/>
          </a:p>
          <a:p>
            <a:pPr marL="0" indent="0">
              <a:buNone/>
            </a:pPr>
            <a:r>
              <a:rPr lang="nl-NL" dirty="0"/>
              <a:t>3.3 De rollen van de cliënt binnen het domein 'werk en vrije tijd' zijn zichtbaar</a:t>
            </a:r>
            <a:endParaRPr lang="en-US" dirty="0"/>
          </a:p>
          <a:p>
            <a:pPr lvl="0"/>
            <a:r>
              <a:rPr lang="nl-NL" sz="1400" dirty="0"/>
              <a:t>Het team inventariseert de doelen van de cliënt en stelt de doelen van de cliënt op binnen het domein 'werk en vrije tijd'. </a:t>
            </a:r>
            <a:endParaRPr lang="en-US" sz="1400" dirty="0"/>
          </a:p>
          <a:p>
            <a:pPr lvl="0"/>
            <a:r>
              <a:rPr lang="nl-NL" sz="1400" dirty="0"/>
              <a:t>Het team werkt aan realisatie van de doelen binnen het domein 'werk en vrije tijd' met zichtbare interventies, waarbij de arbeidsdeskundige een initiërende rol speelt.</a:t>
            </a:r>
            <a:endParaRPr lang="en-US" sz="1400" dirty="0"/>
          </a:p>
          <a:p>
            <a:endParaRPr lang="en-US" dirty="0"/>
          </a:p>
        </p:txBody>
      </p:sp>
      <p:sp>
        <p:nvSpPr>
          <p:cNvPr id="2" name="Titel 1"/>
          <p:cNvSpPr>
            <a:spLocks noGrp="1"/>
          </p:cNvSpPr>
          <p:nvPr>
            <p:ph type="title" idx="4294967295"/>
          </p:nvPr>
        </p:nvSpPr>
        <p:spPr>
          <a:xfrm>
            <a:off x="1549830" y="534988"/>
            <a:ext cx="9601200" cy="1304925"/>
          </a:xfrm>
        </p:spPr>
        <p:txBody>
          <a:bodyPr/>
          <a:lstStyle/>
          <a:p>
            <a:r>
              <a:rPr lang="en-US" dirty="0" err="1" smtClean="0"/>
              <a:t>Thema</a:t>
            </a:r>
            <a:r>
              <a:rPr lang="en-US" dirty="0" smtClean="0"/>
              <a:t> 3: </a:t>
            </a:r>
            <a:r>
              <a:rPr lang="en-US" dirty="0" err="1" smtClean="0"/>
              <a:t>Maatschappelijk</a:t>
            </a:r>
            <a:r>
              <a:rPr lang="en-US" dirty="0" smtClean="0"/>
              <a:t> </a:t>
            </a:r>
            <a:r>
              <a:rPr lang="en-US" dirty="0" err="1" smtClean="0"/>
              <a:t>Domein</a:t>
            </a:r>
            <a:endParaRPr lang="en-US" dirty="0"/>
          </a:p>
        </p:txBody>
      </p:sp>
    </p:spTree>
    <p:extLst>
      <p:ext uri="{BB962C8B-B14F-4D97-AF65-F5344CB8AC3E}">
        <p14:creationId xmlns:p14="http://schemas.microsoft.com/office/powerpoint/2010/main" val="2086049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279904" y="982132"/>
            <a:ext cx="9601196" cy="1303867"/>
          </a:xfrm>
        </p:spPr>
        <p:txBody>
          <a:bodyPr/>
          <a:lstStyle/>
          <a:p>
            <a:r>
              <a:rPr lang="en-US" dirty="0" err="1" smtClean="0"/>
              <a:t>Thema</a:t>
            </a:r>
            <a:r>
              <a:rPr lang="en-US" dirty="0" smtClean="0"/>
              <a:t> 4: </a:t>
            </a:r>
            <a:r>
              <a:rPr lang="en-US" dirty="0" err="1" smtClean="0"/>
              <a:t>Symptomatisch</a:t>
            </a:r>
            <a:r>
              <a:rPr lang="en-US" dirty="0" smtClean="0"/>
              <a:t> </a:t>
            </a:r>
            <a:r>
              <a:rPr lang="en-US" dirty="0" err="1" smtClean="0"/>
              <a:t>Domein</a:t>
            </a:r>
            <a:endParaRPr lang="en-US" dirty="0"/>
          </a:p>
        </p:txBody>
      </p:sp>
      <p:sp>
        <p:nvSpPr>
          <p:cNvPr id="5" name="Tijdelijke aanduiding voor inhoud 4"/>
          <p:cNvSpPr>
            <a:spLocks noGrp="1"/>
          </p:cNvSpPr>
          <p:nvPr>
            <p:ph idx="1"/>
          </p:nvPr>
        </p:nvSpPr>
        <p:spPr>
          <a:xfrm>
            <a:off x="712923" y="2402237"/>
            <a:ext cx="10957300" cy="3187199"/>
          </a:xfrm>
        </p:spPr>
        <p:txBody>
          <a:bodyPr>
            <a:noAutofit/>
          </a:bodyPr>
          <a:lstStyle/>
          <a:p>
            <a:pPr marL="0" indent="0">
              <a:buNone/>
            </a:pPr>
            <a:r>
              <a:rPr lang="nl-NL" sz="2000" dirty="0"/>
              <a:t>4.1 Psychiatrische Interventies	</a:t>
            </a:r>
            <a:endParaRPr lang="en-US" sz="2000" dirty="0"/>
          </a:p>
          <a:p>
            <a:pPr lvl="0"/>
            <a:r>
              <a:rPr lang="nl-NL" sz="1400" dirty="0"/>
              <a:t>State-of-the-art en geïntegreerd screenen, diagnosticeren, behandelen en op effect </a:t>
            </a:r>
            <a:r>
              <a:rPr lang="nl-NL" sz="1400" dirty="0" smtClean="0"/>
              <a:t>evalueren</a:t>
            </a:r>
            <a:r>
              <a:rPr lang="en-US" sz="1400" dirty="0" smtClean="0"/>
              <a:t> &amp; </a:t>
            </a:r>
            <a:r>
              <a:rPr lang="nl-NL" sz="1400" dirty="0" smtClean="0"/>
              <a:t>Medicatiemanagement</a:t>
            </a:r>
            <a:r>
              <a:rPr lang="nl-NL" sz="1400" dirty="0"/>
              <a:t>	</a:t>
            </a:r>
            <a:endParaRPr lang="en-US" sz="1400" dirty="0"/>
          </a:p>
          <a:p>
            <a:pPr marL="0" indent="0">
              <a:buNone/>
            </a:pPr>
            <a:r>
              <a:rPr lang="nl-NL" sz="2000" dirty="0"/>
              <a:t>4.2 Somatische Interventies	</a:t>
            </a:r>
            <a:endParaRPr lang="en-US" sz="2000" dirty="0"/>
          </a:p>
          <a:p>
            <a:pPr lvl="0"/>
            <a:r>
              <a:rPr lang="nl-NL" sz="1400" dirty="0"/>
              <a:t>State-of-the-art en geïntegreerd screenen, diagnosticeren, behandelen en op effect </a:t>
            </a:r>
            <a:r>
              <a:rPr lang="nl-NL" sz="1400" dirty="0" smtClean="0"/>
              <a:t>evalueren. Somatiek </a:t>
            </a:r>
            <a:r>
              <a:rPr lang="nl-NL" sz="1400" dirty="0"/>
              <a:t>wordt in volledige breedte behandeld, indien nodig met actieve verwijzing en opvolging	</a:t>
            </a:r>
            <a:endParaRPr lang="en-US" sz="1400" dirty="0"/>
          </a:p>
          <a:p>
            <a:pPr marL="0" indent="0">
              <a:buNone/>
            </a:pPr>
            <a:r>
              <a:rPr lang="nl-NL" sz="2000" dirty="0"/>
              <a:t>4.3 Psychologische en Pedagogische Interventies	</a:t>
            </a:r>
            <a:endParaRPr lang="en-US" sz="2000" dirty="0"/>
          </a:p>
          <a:p>
            <a:pPr lvl="0"/>
            <a:r>
              <a:rPr lang="nl-NL" sz="1400" dirty="0"/>
              <a:t>State-of-the-art en geïntegreerd screenen, diagnosticeren, behandelen en op effect </a:t>
            </a:r>
            <a:r>
              <a:rPr lang="nl-NL" sz="1400" dirty="0" smtClean="0"/>
              <a:t>evalueren.</a:t>
            </a:r>
            <a:r>
              <a:rPr lang="en-US" sz="1400" dirty="0"/>
              <a:t> </a:t>
            </a:r>
            <a:r>
              <a:rPr lang="nl-NL" sz="1400" dirty="0" smtClean="0"/>
              <a:t>Het </a:t>
            </a:r>
            <a:r>
              <a:rPr lang="nl-NL" sz="1400" dirty="0"/>
              <a:t>aanbod van interventies is passend bij de </a:t>
            </a:r>
            <a:r>
              <a:rPr lang="nl-NL" sz="1400" dirty="0" smtClean="0"/>
              <a:t>casemix.</a:t>
            </a:r>
            <a:r>
              <a:rPr lang="en-US" sz="1400" dirty="0"/>
              <a:t> </a:t>
            </a:r>
            <a:r>
              <a:rPr lang="nl-NL" sz="1400" dirty="0" smtClean="0"/>
              <a:t>De </a:t>
            </a:r>
            <a:r>
              <a:rPr lang="nl-NL" sz="1400" dirty="0"/>
              <a:t>deskundige op het gebied van LVB speelt zichtbaar een initiërende rol.	</a:t>
            </a:r>
            <a:r>
              <a:rPr lang="nl-NL" sz="2000" dirty="0"/>
              <a:t>		</a:t>
            </a:r>
            <a:endParaRPr lang="en-US" sz="2000" dirty="0"/>
          </a:p>
          <a:p>
            <a:pPr marL="0" indent="0">
              <a:buNone/>
            </a:pPr>
            <a:r>
              <a:rPr lang="nl-NL" sz="2000" dirty="0"/>
              <a:t>4.4 Verslavingsinterventies	</a:t>
            </a:r>
            <a:endParaRPr lang="en-US" sz="2000" dirty="0"/>
          </a:p>
          <a:p>
            <a:pPr lvl="0"/>
            <a:r>
              <a:rPr lang="nl-NL" sz="1400" dirty="0"/>
              <a:t>State-of-the-art en geïntegreerd screenen, diagnosticeren, behandelen en op effect </a:t>
            </a:r>
            <a:r>
              <a:rPr lang="nl-NL" sz="1400" dirty="0" smtClean="0"/>
              <a:t>evalueren.</a:t>
            </a:r>
            <a:r>
              <a:rPr lang="nl-NL" sz="1400" dirty="0"/>
              <a:t> </a:t>
            </a:r>
            <a:r>
              <a:rPr lang="nl-NL" sz="1400" dirty="0" smtClean="0"/>
              <a:t>Verslavingsinterventies </a:t>
            </a:r>
            <a:r>
              <a:rPr lang="nl-NL" sz="1400" dirty="0"/>
              <a:t>worden expliciet benoemd, beschreven en flexibel/gefaseerd </a:t>
            </a:r>
            <a:r>
              <a:rPr lang="nl-NL" sz="1400" dirty="0" smtClean="0"/>
              <a:t>ingezet. De </a:t>
            </a:r>
            <a:r>
              <a:rPr lang="nl-NL" sz="1400" dirty="0"/>
              <a:t>deskundige op het gebied van verslaving speelt zichtbaar een initiërende rol.</a:t>
            </a:r>
            <a:endParaRPr lang="en-US" sz="1400" dirty="0"/>
          </a:p>
        </p:txBody>
      </p:sp>
    </p:spTree>
    <p:extLst>
      <p:ext uri="{BB962C8B-B14F-4D97-AF65-F5344CB8AC3E}">
        <p14:creationId xmlns:p14="http://schemas.microsoft.com/office/powerpoint/2010/main" val="2291653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1" y="1253065"/>
            <a:ext cx="9601196" cy="1303867"/>
          </a:xfrm>
        </p:spPr>
        <p:txBody>
          <a:bodyPr>
            <a:normAutofit fontScale="90000"/>
          </a:bodyPr>
          <a:lstStyle/>
          <a:p>
            <a:r>
              <a:rPr lang="nl-NL" dirty="0"/>
              <a:t>Thema 5: </a:t>
            </a:r>
            <a:r>
              <a:rPr lang="nl-NL" dirty="0" smtClean="0"/>
              <a:t/>
            </a:r>
            <a:br>
              <a:rPr lang="nl-NL" dirty="0" smtClean="0"/>
            </a:br>
            <a:r>
              <a:rPr lang="nl-NL" dirty="0" smtClean="0"/>
              <a:t>Planning </a:t>
            </a:r>
            <a:r>
              <a:rPr lang="nl-NL" dirty="0"/>
              <a:t>en Controle op Individueel Cliëntniveau</a:t>
            </a:r>
            <a:r>
              <a:rPr lang="en-US" dirty="0"/>
              <a:t/>
            </a:r>
            <a:br>
              <a:rPr lang="en-US" dirty="0"/>
            </a:br>
            <a:endParaRPr lang="en-US" dirty="0"/>
          </a:p>
        </p:txBody>
      </p:sp>
      <p:sp>
        <p:nvSpPr>
          <p:cNvPr id="3" name="Tijdelijke aanduiding voor inhoud 2"/>
          <p:cNvSpPr>
            <a:spLocks noGrp="1"/>
          </p:cNvSpPr>
          <p:nvPr>
            <p:ph idx="1"/>
          </p:nvPr>
        </p:nvSpPr>
        <p:spPr/>
        <p:txBody>
          <a:bodyPr/>
          <a:lstStyle/>
          <a:p>
            <a:pPr marL="0" indent="0">
              <a:buNone/>
            </a:pPr>
            <a:r>
              <a:rPr lang="nl-NL" sz="2000" dirty="0"/>
              <a:t>5.1 Planning en Controle cyclus</a:t>
            </a:r>
            <a:r>
              <a:rPr lang="nl-NL" dirty="0"/>
              <a:t>	</a:t>
            </a:r>
            <a:endParaRPr lang="en-US" dirty="0"/>
          </a:p>
          <a:p>
            <a:pPr lvl="0"/>
            <a:r>
              <a:rPr lang="nl-NL" sz="1400" dirty="0"/>
              <a:t>De behandelplancyclus is beschreven. 	</a:t>
            </a:r>
            <a:endParaRPr lang="en-US" sz="1400" dirty="0"/>
          </a:p>
          <a:p>
            <a:pPr lvl="0"/>
            <a:r>
              <a:rPr lang="nl-NL" sz="1400" dirty="0"/>
              <a:t>Uitvoering en evaluatie van de (voortgang van de) behandeling gebeurt in gezamenlijkheid; er is een samenwerkingsrelatie met de cliënt, naasten, huisarts en POH-GGZ. Besluitvorming over de behandeling komt in gezamenlijkheid tot stand (team, netwerk, cliënt en naasten). Elke partij kan doelen inbrengen.</a:t>
            </a:r>
            <a:endParaRPr lang="en-US" sz="1400" dirty="0"/>
          </a:p>
          <a:p>
            <a:pPr lvl="0"/>
            <a:r>
              <a:rPr lang="nl-NL" sz="1400" dirty="0"/>
              <a:t>Er wordt minstens een keer per jaar een klinische ROM uitgevoerd ten behoeve van het individuele beleid en het behandelplan, bestaande uit gestandaardiseerde instrumenten die het (1) psychisch en sociaal functioneren, (2) zorgbehoeften en (3) kwaliteit van leven en herstel meten. </a:t>
            </a:r>
            <a:r>
              <a:rPr lang="nl-NL" dirty="0"/>
              <a:t>	</a:t>
            </a:r>
            <a:endParaRPr lang="en-US" dirty="0"/>
          </a:p>
          <a:p>
            <a:pPr marL="0" indent="0">
              <a:buNone/>
            </a:pPr>
            <a:r>
              <a:rPr lang="nl-NL" sz="2000" dirty="0"/>
              <a:t>5.2 Integrale Verantwoordelijkheid	</a:t>
            </a:r>
            <a:endParaRPr lang="en-US" sz="2000" dirty="0"/>
          </a:p>
          <a:p>
            <a:pPr lvl="0"/>
            <a:r>
              <a:rPr lang="nl-NL" sz="1400" dirty="0"/>
              <a:t>Het team is integraal verantwoordelijk voor het verloop van de behandeling en neemt een regisserende coördinatiefunctie op zich.</a:t>
            </a:r>
            <a:endParaRPr lang="en-US" sz="1400" dirty="0"/>
          </a:p>
          <a:p>
            <a:r>
              <a:rPr lang="nl-NL" sz="1400" dirty="0"/>
              <a:t>Er wordt een actief beleid gevoerd om cliënten zo nodig te motiveren en toe te leiden naar geschikte interventies. </a:t>
            </a:r>
            <a:endParaRPr lang="en-US" sz="1400" dirty="0"/>
          </a:p>
        </p:txBody>
      </p:sp>
    </p:spTree>
    <p:extLst>
      <p:ext uri="{BB962C8B-B14F-4D97-AF65-F5344CB8AC3E}">
        <p14:creationId xmlns:p14="http://schemas.microsoft.com/office/powerpoint/2010/main" val="2269974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Thema</a:t>
            </a:r>
            <a:r>
              <a:rPr lang="en-US" dirty="0" smtClean="0"/>
              <a:t> 6: Crisis </a:t>
            </a:r>
            <a:r>
              <a:rPr lang="en-US" dirty="0" err="1" smtClean="0"/>
              <a:t>en</a:t>
            </a:r>
            <a:r>
              <a:rPr lang="en-US" dirty="0" smtClean="0"/>
              <a:t> </a:t>
            </a:r>
            <a:r>
              <a:rPr lang="en-US" dirty="0" err="1" smtClean="0"/>
              <a:t>Veiligheid</a:t>
            </a:r>
            <a:endParaRPr lang="en-US" dirty="0"/>
          </a:p>
        </p:txBody>
      </p:sp>
      <p:sp>
        <p:nvSpPr>
          <p:cNvPr id="3" name="Tijdelijke aanduiding voor inhoud 2"/>
          <p:cNvSpPr>
            <a:spLocks noGrp="1"/>
          </p:cNvSpPr>
          <p:nvPr>
            <p:ph idx="1"/>
          </p:nvPr>
        </p:nvSpPr>
        <p:spPr>
          <a:xfrm>
            <a:off x="666427" y="2401949"/>
            <a:ext cx="10910807" cy="3318936"/>
          </a:xfrm>
        </p:spPr>
        <p:txBody>
          <a:bodyPr/>
          <a:lstStyle/>
          <a:p>
            <a:pPr marL="0" indent="0">
              <a:buNone/>
            </a:pPr>
            <a:r>
              <a:rPr lang="nl-NL" sz="2000" dirty="0"/>
              <a:t>6.1 Assertieve Proactieve Crisisinterventies</a:t>
            </a:r>
            <a:r>
              <a:rPr lang="nl-NL" dirty="0"/>
              <a:t>	</a:t>
            </a:r>
            <a:endParaRPr lang="en-US" dirty="0"/>
          </a:p>
          <a:p>
            <a:pPr lvl="0"/>
            <a:r>
              <a:rPr lang="nl-NL" sz="1400" dirty="0"/>
              <a:t>Het team is in staat om de signalen van een (dreigende) crisis te herkennen. </a:t>
            </a:r>
            <a:r>
              <a:rPr lang="nl-NL" sz="1400" dirty="0" smtClean="0"/>
              <a:t>Het </a:t>
            </a:r>
            <a:r>
              <a:rPr lang="nl-NL" sz="1400" dirty="0"/>
              <a:t>team is in staat om de zorg te intensiveren en de benodigde (o.a. beschermende M&amp;M/BOPZ) maatregelen te nemen om de veiligheid te herstellen.	</a:t>
            </a:r>
            <a:endParaRPr lang="en-US" sz="1400" dirty="0"/>
          </a:p>
          <a:p>
            <a:pPr lvl="0"/>
            <a:r>
              <a:rPr lang="nl-NL" sz="1400" dirty="0"/>
              <a:t>Het team is integraal en 24/7 verantwoordelijk voor het op- en afschalen van zorg, ook wanneer opnameafdelingen, crisisdienst, huisarts en sociale wijkteams betrokken zijn bij de </a:t>
            </a:r>
            <a:r>
              <a:rPr lang="nl-NL" sz="1400" dirty="0" smtClean="0"/>
              <a:t>cliënt.</a:t>
            </a:r>
            <a:r>
              <a:rPr lang="nl-NL" sz="1400" dirty="0"/>
              <a:t> </a:t>
            </a:r>
            <a:r>
              <a:rPr lang="nl-NL" sz="1400" dirty="0" smtClean="0"/>
              <a:t>Het </a:t>
            </a:r>
            <a:r>
              <a:rPr lang="nl-NL" sz="1400" dirty="0"/>
              <a:t>individuele crisisbeleid wordt triadisch en systematisch opgesteld en geëvalueerd met cliënt en zijn netwerk</a:t>
            </a:r>
            <a:r>
              <a:rPr lang="nl-NL" sz="1400" dirty="0" smtClean="0"/>
              <a:t>.</a:t>
            </a:r>
            <a:endParaRPr lang="en-US" sz="1600" dirty="0"/>
          </a:p>
          <a:p>
            <a:pPr marL="0" indent="0">
              <a:buNone/>
            </a:pPr>
            <a:r>
              <a:rPr lang="nl-NL" sz="2000" dirty="0"/>
              <a:t>6.2 Veiligheid en Risico's	</a:t>
            </a:r>
            <a:endParaRPr lang="en-US" sz="2000" dirty="0"/>
          </a:p>
          <a:p>
            <a:pPr lvl="0"/>
            <a:r>
              <a:rPr lang="nl-NL" sz="1400" dirty="0"/>
              <a:t>Bindende, proactieve assertieve hulpverlening is mogelijk om drop-out te </a:t>
            </a:r>
            <a:r>
              <a:rPr lang="nl-NL" sz="1400" dirty="0" smtClean="0"/>
              <a:t>voorkomen.</a:t>
            </a:r>
            <a:r>
              <a:rPr lang="en-US" sz="1400" dirty="0"/>
              <a:t> </a:t>
            </a:r>
            <a:r>
              <a:rPr lang="nl-NL" sz="1400" dirty="0" smtClean="0"/>
              <a:t>Gebruik </a:t>
            </a:r>
            <a:r>
              <a:rPr lang="nl-NL" sz="1400" dirty="0"/>
              <a:t>van risicotaxatie (-instrumenten) passend bij doelgroep. Ter preventie van suïcide, maatschappelijke teloorgang, agressie en delicten.</a:t>
            </a:r>
            <a:endParaRPr lang="en-US" sz="1400" dirty="0"/>
          </a:p>
          <a:p>
            <a:pPr lvl="0"/>
            <a:r>
              <a:rPr lang="nl-NL" sz="1400" dirty="0"/>
              <a:t>Er is een aanbod van forensische interventies beschikbaar waar gebruik van wordt gemaakt en op effect wordt geëvalueerd. Trainingen op het gebied van agressieregulatie, impulsregulatie of emotieregulatie. Dit kan zowel groepsgewijs als individueel. Het team heeft daarnaast een aanbod voor delictspecifieke problemen als huiselijk geweld of zedenproblematiek of verwijst hiernaar actief door.</a:t>
            </a:r>
            <a:endParaRPr lang="en-US" sz="1400" dirty="0"/>
          </a:p>
          <a:p>
            <a:pPr lvl="0"/>
            <a:r>
              <a:rPr lang="nl-NL" sz="1400" dirty="0"/>
              <a:t>Er is een beschreven veiligheidsbeleid met aandacht voor de thema's: (1) huisbezoek (2) nazorg na een incident (3) aangifte doen (4) omgaan met agressie. </a:t>
            </a:r>
            <a:endParaRPr lang="en-US" sz="1400" dirty="0"/>
          </a:p>
          <a:p>
            <a:endParaRPr lang="en-US" dirty="0"/>
          </a:p>
        </p:txBody>
      </p:sp>
    </p:spTree>
    <p:extLst>
      <p:ext uri="{BB962C8B-B14F-4D97-AF65-F5344CB8AC3E}">
        <p14:creationId xmlns:p14="http://schemas.microsoft.com/office/powerpoint/2010/main" val="3590213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Thema</a:t>
            </a:r>
            <a:r>
              <a:rPr lang="en-US" dirty="0" smtClean="0"/>
              <a:t> 7: </a:t>
            </a:r>
            <a:r>
              <a:rPr lang="en-US" dirty="0" err="1" smtClean="0"/>
              <a:t>Samenwerking</a:t>
            </a:r>
            <a:r>
              <a:rPr lang="en-US" dirty="0" smtClean="0"/>
              <a:t> met het </a:t>
            </a:r>
            <a:r>
              <a:rPr lang="en-US" dirty="0" err="1" smtClean="0"/>
              <a:t>Netwerk</a:t>
            </a:r>
            <a:endParaRPr lang="en-US" dirty="0"/>
          </a:p>
        </p:txBody>
      </p:sp>
      <p:sp>
        <p:nvSpPr>
          <p:cNvPr id="3" name="Tijdelijke aanduiding voor inhoud 2"/>
          <p:cNvSpPr>
            <a:spLocks noGrp="1"/>
          </p:cNvSpPr>
          <p:nvPr>
            <p:ph idx="1"/>
          </p:nvPr>
        </p:nvSpPr>
        <p:spPr>
          <a:xfrm>
            <a:off x="1295402" y="2680918"/>
            <a:ext cx="9601196" cy="3318936"/>
          </a:xfrm>
        </p:spPr>
        <p:txBody>
          <a:bodyPr/>
          <a:lstStyle/>
          <a:p>
            <a:pPr marL="0" indent="0">
              <a:buNone/>
            </a:pPr>
            <a:r>
              <a:rPr lang="nl-NL" sz="2000" dirty="0"/>
              <a:t>7.1 Betrokkenheid en Samenwerking met het Sociale Netwerk van de Cliënt</a:t>
            </a:r>
            <a:endParaRPr lang="en-US" sz="2000" dirty="0"/>
          </a:p>
          <a:p>
            <a:pPr lvl="0"/>
            <a:r>
              <a:rPr lang="nl-NL" sz="1600" dirty="0"/>
              <a:t>Er is een (individueel en/of groeps-)aanbod van het team aan naasten.</a:t>
            </a:r>
            <a:endParaRPr lang="en-US" sz="1600" dirty="0"/>
          </a:p>
          <a:p>
            <a:pPr lvl="0"/>
            <a:r>
              <a:rPr lang="nl-NL" sz="1600" dirty="0"/>
              <a:t>Het team faciliteert en motiveert de oprichting en uitvoering van zelfhulpgroepen door naasten.</a:t>
            </a:r>
            <a:endParaRPr lang="en-US" sz="1600" dirty="0"/>
          </a:p>
          <a:p>
            <a:pPr lvl="0"/>
            <a:r>
              <a:rPr lang="nl-NL" sz="1600" dirty="0"/>
              <a:t>Het team organiseert cyclisch tevredenheidsonderzoek van cliënten, naasten én netwerkpartners om systematisch te evalueren en de werkwijze waar nodig bij te sturen.	</a:t>
            </a:r>
            <a:endParaRPr lang="en-US" sz="1600" dirty="0"/>
          </a:p>
          <a:p>
            <a:pPr marL="0" indent="0">
              <a:buNone/>
            </a:pPr>
            <a:r>
              <a:rPr lang="nl-NL" sz="2000" dirty="0"/>
              <a:t>7.2 Samenwerking met het Professionele Interne en Externe Netwerk</a:t>
            </a:r>
            <a:endParaRPr lang="en-US" sz="2000" dirty="0"/>
          </a:p>
          <a:p>
            <a:pPr lvl="0"/>
            <a:r>
              <a:rPr lang="nl-NL" sz="1600" dirty="0"/>
              <a:t>Het maatschappelijk steunsysteem/de Sociale kaart is bij het team bekend op het niveau van het werkgebied.</a:t>
            </a:r>
            <a:endParaRPr lang="en-US" sz="1600" dirty="0"/>
          </a:p>
          <a:p>
            <a:pPr lvl="0"/>
            <a:r>
              <a:rPr lang="nl-NL" sz="1600" dirty="0"/>
              <a:t>Interne en externe samenwerkingspartners en de vorm en intensiteit van samenwerking zijn passend bij de caseload, de maatschappelijke omgeving en de beschikbare resources.</a:t>
            </a:r>
            <a:endParaRPr lang="en-US" sz="1600" dirty="0"/>
          </a:p>
          <a:p>
            <a:endParaRPr lang="en-US" dirty="0"/>
          </a:p>
        </p:txBody>
      </p:sp>
    </p:spTree>
    <p:extLst>
      <p:ext uri="{BB962C8B-B14F-4D97-AF65-F5344CB8AC3E}">
        <p14:creationId xmlns:p14="http://schemas.microsoft.com/office/powerpoint/2010/main" val="1649026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3352800" y="659519"/>
            <a:ext cx="85344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9pPr>
          </a:lstStyle>
          <a:p>
            <a:pPr eaLnBrk="0" fontAlgn="base" hangingPunct="0">
              <a:spcBef>
                <a:spcPts val="4125"/>
              </a:spcBef>
              <a:spcAft>
                <a:spcPct val="0"/>
              </a:spcAft>
              <a:buClr>
                <a:srgbClr val="A50021"/>
              </a:buClr>
              <a:buSzPct val="100000"/>
              <a:buNone/>
            </a:pPr>
            <a:r>
              <a:rPr lang="en-GB" altLang="nl-NL" sz="5400" dirty="0">
                <a:solidFill>
                  <a:srgbClr val="FF0000"/>
                </a:solidFill>
                <a:latin typeface="Tahoma" panose="020B0604030504040204" pitchFamily="34" charset="0"/>
                <a:ea typeface="MS PGothic" panose="020B0600070205080204" pitchFamily="34" charset="-128"/>
              </a:rPr>
              <a:t>FACT</a:t>
            </a:r>
            <a:r>
              <a:rPr lang="en-GB" altLang="nl-NL" sz="5400" dirty="0">
                <a:solidFill>
                  <a:srgbClr val="FFFFFF"/>
                </a:solidFill>
                <a:latin typeface="Tahoma" panose="020B0604030504040204" pitchFamily="34" charset="0"/>
                <a:ea typeface="MS PGothic" panose="020B0600070205080204" pitchFamily="34" charset="-128"/>
              </a:rPr>
              <a:t> </a:t>
            </a:r>
            <a:r>
              <a:rPr lang="en-GB" altLang="nl-NL" sz="5400" dirty="0" smtClean="0">
                <a:solidFill>
                  <a:prstClr val="black"/>
                </a:solidFill>
                <a:latin typeface="Tahoma" panose="020B0604030504040204" pitchFamily="34" charset="0"/>
                <a:ea typeface="MS PGothic" panose="020B0600070205080204" pitchFamily="34" charset="-128"/>
              </a:rPr>
              <a:t>PRINCIPES</a:t>
            </a:r>
            <a:endParaRPr lang="en-GB" altLang="nl-NL" sz="5400" dirty="0">
              <a:solidFill>
                <a:prstClr val="black"/>
              </a:solidFill>
              <a:latin typeface="Tahoma" panose="020B0604030504040204" pitchFamily="34" charset="0"/>
              <a:ea typeface="MS PGothic" panose="020B0600070205080204" pitchFamily="34" charset="-128"/>
            </a:endParaRPr>
          </a:p>
        </p:txBody>
      </p:sp>
      <p:sp>
        <p:nvSpPr>
          <p:cNvPr id="45060" name="Line 3"/>
          <p:cNvSpPr>
            <a:spLocks noChangeShapeType="1"/>
          </p:cNvSpPr>
          <p:nvPr/>
        </p:nvSpPr>
        <p:spPr bwMode="auto">
          <a:xfrm>
            <a:off x="2514600" y="1447800"/>
            <a:ext cx="72390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a typeface="MS PGothic" panose="020B0600070205080204" pitchFamily="34" charset="-128"/>
            </a:endParaRPr>
          </a:p>
        </p:txBody>
      </p:sp>
      <p:graphicFrame>
        <p:nvGraphicFramePr>
          <p:cNvPr id="45061" name="Object 6"/>
          <p:cNvGraphicFramePr>
            <a:graphicFrameLocks noChangeAspect="1"/>
          </p:cNvGraphicFramePr>
          <p:nvPr>
            <p:extLst>
              <p:ext uri="{D42A27DB-BD31-4B8C-83A1-F6EECF244321}">
                <p14:modId xmlns:p14="http://schemas.microsoft.com/office/powerpoint/2010/main" val="3718414861"/>
              </p:ext>
            </p:extLst>
          </p:nvPr>
        </p:nvGraphicFramePr>
        <p:xfrm>
          <a:off x="1597819" y="1902618"/>
          <a:ext cx="8996362" cy="4652963"/>
        </p:xfrm>
        <a:graphic>
          <a:graphicData uri="http://schemas.openxmlformats.org/presentationml/2006/ole">
            <mc:AlternateContent xmlns:mc="http://schemas.openxmlformats.org/markup-compatibility/2006">
              <mc:Choice xmlns:v="urn:schemas-microsoft-com:vml" Requires="v">
                <p:oleObj spid="_x0000_s1051" r:id="rId4" imgW="5129213" imgH="4548188" progId="">
                  <p:embed/>
                </p:oleObj>
              </mc:Choice>
              <mc:Fallback>
                <p:oleObj r:id="rId4" imgW="5129213" imgH="454818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7819" y="1902618"/>
                        <a:ext cx="8996362" cy="4652963"/>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71" name="Rectangle 5"/>
          <p:cNvSpPr>
            <a:spLocks noChangeArrowheads="1"/>
          </p:cNvSpPr>
          <p:nvPr/>
        </p:nvSpPr>
        <p:spPr bwMode="auto">
          <a:xfrm>
            <a:off x="2286000" y="3581400"/>
            <a:ext cx="2209800" cy="1295400"/>
          </a:xfrm>
          <a:prstGeom prst="rect">
            <a:avLst/>
          </a:prstGeom>
          <a:solidFill>
            <a:srgbClr val="FFFFFF"/>
          </a:solidFill>
          <a:ln w="9360">
            <a:solidFill>
              <a:srgbClr val="000000"/>
            </a:solidFill>
            <a:miter lim="800000"/>
            <a:headEnd/>
            <a:tailEnd/>
          </a:ln>
        </p:spPr>
        <p:txBody>
          <a:bodyPr wrap="none" anchor="ctr"/>
          <a:lstStyle>
            <a:lvl1pPr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9pPr>
          </a:lstStyle>
          <a:p>
            <a:pPr eaLnBrk="0" fontAlgn="base" hangingPunct="0">
              <a:lnSpc>
                <a:spcPct val="75000"/>
              </a:lnSpc>
              <a:spcBef>
                <a:spcPct val="0"/>
              </a:spcBef>
              <a:spcAft>
                <a:spcPct val="0"/>
              </a:spcAft>
              <a:buClr>
                <a:srgbClr val="000000"/>
              </a:buClr>
              <a:buSzPct val="100000"/>
              <a:buFont typeface="Times New Roman" panose="02020603050405020304" pitchFamily="18" charset="0"/>
              <a:buNone/>
            </a:pPr>
            <a:r>
              <a:rPr lang="en-GB" altLang="nl-NL">
                <a:solidFill>
                  <a:srgbClr val="000000"/>
                </a:solidFill>
                <a:latin typeface="Arial" panose="020B0604020202020204" pitchFamily="34" charset="0"/>
                <a:ea typeface="MS PGothic" panose="020B0600070205080204" pitchFamily="34" charset="-128"/>
              </a:rPr>
              <a:t>2. Ondersteunen en </a:t>
            </a:r>
          </a:p>
          <a:p>
            <a:pPr eaLnBrk="0" fontAlgn="base" hangingPunct="0">
              <a:lnSpc>
                <a:spcPct val="75000"/>
              </a:lnSpc>
              <a:spcBef>
                <a:spcPct val="0"/>
              </a:spcBef>
              <a:spcAft>
                <a:spcPct val="0"/>
              </a:spcAft>
              <a:buClr>
                <a:srgbClr val="000000"/>
              </a:buClr>
              <a:buSzPct val="100000"/>
              <a:buFont typeface="Times New Roman" panose="02020603050405020304" pitchFamily="18" charset="0"/>
              <a:buNone/>
            </a:pPr>
            <a:r>
              <a:rPr lang="en-GB" altLang="nl-NL">
                <a:solidFill>
                  <a:srgbClr val="000000"/>
                </a:solidFill>
                <a:latin typeface="Arial" panose="020B0604020202020204" pitchFamily="34" charset="0"/>
                <a:ea typeface="MS PGothic" panose="020B0600070205080204" pitchFamily="34" charset="-128"/>
              </a:rPr>
              <a:t>meedoen door</a:t>
            </a:r>
          </a:p>
          <a:p>
            <a:pPr eaLnBrk="0" fontAlgn="base" hangingPunct="0">
              <a:lnSpc>
                <a:spcPct val="75000"/>
              </a:lnSpc>
              <a:spcBef>
                <a:spcPct val="0"/>
              </a:spcBef>
              <a:spcAft>
                <a:spcPct val="0"/>
              </a:spcAft>
              <a:buClr>
                <a:srgbClr val="000000"/>
              </a:buClr>
              <a:buSzPct val="100000"/>
              <a:buFont typeface="Times New Roman" panose="02020603050405020304" pitchFamily="18" charset="0"/>
              <a:buNone/>
            </a:pPr>
            <a:r>
              <a:rPr lang="en-GB" altLang="nl-NL">
                <a:solidFill>
                  <a:srgbClr val="000000"/>
                </a:solidFill>
                <a:latin typeface="Arial" panose="020B0604020202020204" pitchFamily="34" charset="0"/>
                <a:ea typeface="MS PGothic" panose="020B0600070205080204" pitchFamily="34" charset="-128"/>
              </a:rPr>
              <a:t>maatschappelijk </a:t>
            </a:r>
          </a:p>
          <a:p>
            <a:pPr eaLnBrk="0" fontAlgn="base" hangingPunct="0">
              <a:lnSpc>
                <a:spcPct val="75000"/>
              </a:lnSpc>
              <a:spcBef>
                <a:spcPct val="0"/>
              </a:spcBef>
              <a:spcAft>
                <a:spcPct val="0"/>
              </a:spcAft>
              <a:buClr>
                <a:srgbClr val="000000"/>
              </a:buClr>
              <a:buSzPct val="100000"/>
              <a:buFont typeface="Times New Roman" panose="02020603050405020304" pitchFamily="18" charset="0"/>
              <a:buNone/>
            </a:pPr>
            <a:r>
              <a:rPr lang="en-GB" altLang="nl-NL">
                <a:solidFill>
                  <a:srgbClr val="000000"/>
                </a:solidFill>
                <a:latin typeface="Arial" panose="020B0604020202020204" pitchFamily="34" charset="0"/>
                <a:ea typeface="MS PGothic" panose="020B0600070205080204" pitchFamily="34" charset="-128"/>
              </a:rPr>
              <a:t>netwerken</a:t>
            </a:r>
          </a:p>
        </p:txBody>
      </p:sp>
      <p:sp>
        <p:nvSpPr>
          <p:cNvPr id="2072" name="Rectangle 7"/>
          <p:cNvSpPr>
            <a:spLocks noChangeArrowheads="1"/>
          </p:cNvSpPr>
          <p:nvPr/>
        </p:nvSpPr>
        <p:spPr bwMode="auto">
          <a:xfrm>
            <a:off x="3792538" y="2060575"/>
            <a:ext cx="2209800" cy="1295400"/>
          </a:xfrm>
          <a:prstGeom prst="rect">
            <a:avLst/>
          </a:prstGeom>
          <a:solidFill>
            <a:srgbClr val="FFFFFF"/>
          </a:solidFill>
          <a:ln w="9360">
            <a:solidFill>
              <a:srgbClr val="000000"/>
            </a:solidFill>
            <a:miter lim="800000"/>
            <a:headEnd/>
            <a:tailEnd/>
          </a:ln>
        </p:spPr>
        <p:txBody>
          <a:bodyPr wrap="none" anchor="ct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lnSpc>
                <a:spcPct val="95000"/>
              </a:lnSpc>
              <a:spcBef>
                <a:spcPct val="0"/>
              </a:spcBef>
              <a:spcAft>
                <a:spcPct val="0"/>
              </a:spcAft>
              <a:buClr>
                <a:srgbClr val="000000"/>
              </a:buClr>
              <a:buSzPct val="100000"/>
              <a:buFont typeface="Times New Roman" panose="02020603050405020304" pitchFamily="18" charset="0"/>
              <a:buNone/>
            </a:pPr>
            <a:endParaRPr lang="en-US" altLang="nl-NL" sz="2400">
              <a:solidFill>
                <a:srgbClr val="010199"/>
              </a:solidFill>
              <a:latin typeface="Times New Roman" panose="02020603050405020304" pitchFamily="18" charset="0"/>
              <a:ea typeface="MS PGothic" panose="020B0600070205080204" pitchFamily="34" charset="-128"/>
            </a:endParaRPr>
          </a:p>
        </p:txBody>
      </p:sp>
      <p:sp>
        <p:nvSpPr>
          <p:cNvPr id="2073" name="Text Box 8"/>
          <p:cNvSpPr txBox="1">
            <a:spLocks noChangeArrowheads="1"/>
          </p:cNvSpPr>
          <p:nvPr/>
        </p:nvSpPr>
        <p:spPr bwMode="auto">
          <a:xfrm>
            <a:off x="3792538" y="2133601"/>
            <a:ext cx="2159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9pPr>
          </a:lstStyle>
          <a:p>
            <a:pPr eaLnBrk="0" fontAlgn="base" hangingPunct="0">
              <a:lnSpc>
                <a:spcPct val="80000"/>
              </a:lnSpc>
              <a:spcBef>
                <a:spcPts val="1500"/>
              </a:spcBef>
              <a:spcAft>
                <a:spcPct val="0"/>
              </a:spcAft>
              <a:buClr>
                <a:srgbClr val="000000"/>
              </a:buClr>
              <a:buSzPct val="100000"/>
              <a:buNone/>
            </a:pPr>
            <a:r>
              <a:rPr lang="en-GB" altLang="nl-NL" dirty="0">
                <a:solidFill>
                  <a:srgbClr val="000000"/>
                </a:solidFill>
                <a:latin typeface="Arial" panose="020B0604020202020204" pitchFamily="34" charset="0"/>
                <a:ea typeface="MS PGothic" panose="020B0600070205080204" pitchFamily="34" charset="-128"/>
              </a:rPr>
              <a:t> 1.  </a:t>
            </a:r>
            <a:r>
              <a:rPr lang="en-GB" altLang="nl-NL" dirty="0" err="1">
                <a:solidFill>
                  <a:srgbClr val="000000"/>
                </a:solidFill>
                <a:latin typeface="Arial" panose="020B0604020202020204" pitchFamily="34" charset="0"/>
                <a:ea typeface="MS PGothic" panose="020B0600070205080204" pitchFamily="34" charset="-128"/>
              </a:rPr>
              <a:t>Wij</a:t>
            </a:r>
            <a:r>
              <a:rPr lang="en-GB" altLang="nl-NL" dirty="0">
                <a:solidFill>
                  <a:srgbClr val="000000"/>
                </a:solidFill>
                <a:latin typeface="Arial" panose="020B0604020202020204" pitchFamily="34" charset="0"/>
                <a:ea typeface="MS PGothic" panose="020B0600070205080204" pitchFamily="34" charset="-128"/>
              </a:rPr>
              <a:t> </a:t>
            </a:r>
            <a:r>
              <a:rPr lang="en-GB" altLang="nl-NL" dirty="0" err="1">
                <a:solidFill>
                  <a:srgbClr val="000000"/>
                </a:solidFill>
                <a:latin typeface="Arial" panose="020B0604020202020204" pitchFamily="34" charset="0"/>
                <a:ea typeface="MS PGothic" panose="020B0600070205080204" pitchFamily="34" charset="-128"/>
              </a:rPr>
              <a:t>zijn</a:t>
            </a:r>
            <a:r>
              <a:rPr lang="en-GB" altLang="nl-NL" dirty="0">
                <a:solidFill>
                  <a:srgbClr val="000000"/>
                </a:solidFill>
                <a:latin typeface="Arial" panose="020B0604020202020204" pitchFamily="34" charset="0"/>
                <a:ea typeface="MS PGothic" panose="020B0600070205080204" pitchFamily="34" charset="-128"/>
              </a:rPr>
              <a:t> </a:t>
            </a:r>
            <a:r>
              <a:rPr lang="en-GB" altLang="nl-NL" dirty="0" err="1">
                <a:solidFill>
                  <a:srgbClr val="000000"/>
                </a:solidFill>
                <a:latin typeface="Arial" panose="020B0604020202020204" pitchFamily="34" charset="0"/>
                <a:ea typeface="MS PGothic" panose="020B0600070205080204" pitchFamily="34" charset="-128"/>
              </a:rPr>
              <a:t>daar</a:t>
            </a:r>
            <a:r>
              <a:rPr lang="en-GB" altLang="nl-NL" dirty="0">
                <a:solidFill>
                  <a:srgbClr val="000000"/>
                </a:solidFill>
                <a:latin typeface="Arial" panose="020B0604020202020204" pitchFamily="34" charset="0"/>
                <a:ea typeface="MS PGothic" panose="020B0600070205080204" pitchFamily="34" charset="-128"/>
              </a:rPr>
              <a:t> </a:t>
            </a:r>
            <a:r>
              <a:rPr lang="en-GB" altLang="nl-NL" dirty="0" err="1">
                <a:solidFill>
                  <a:srgbClr val="000000"/>
                </a:solidFill>
                <a:latin typeface="Arial" panose="020B0604020202020204" pitchFamily="34" charset="0"/>
                <a:ea typeface="MS PGothic" panose="020B0600070205080204" pitchFamily="34" charset="-128"/>
              </a:rPr>
              <a:t>waar</a:t>
            </a:r>
            <a:r>
              <a:rPr lang="en-GB" altLang="nl-NL" dirty="0">
                <a:solidFill>
                  <a:srgbClr val="000000"/>
                </a:solidFill>
                <a:latin typeface="Arial" panose="020B0604020202020204" pitchFamily="34" charset="0"/>
                <a:ea typeface="MS PGothic" panose="020B0600070205080204" pitchFamily="34" charset="-128"/>
              </a:rPr>
              <a:t> de </a:t>
            </a:r>
            <a:r>
              <a:rPr lang="en-GB" altLang="nl-NL" dirty="0" err="1">
                <a:solidFill>
                  <a:srgbClr val="000000"/>
                </a:solidFill>
                <a:latin typeface="Arial" panose="020B0604020202020204" pitchFamily="34" charset="0"/>
                <a:ea typeface="MS PGothic" panose="020B0600070205080204" pitchFamily="34" charset="-128"/>
              </a:rPr>
              <a:t>klant</a:t>
            </a:r>
            <a:r>
              <a:rPr lang="en-GB" altLang="nl-NL" dirty="0">
                <a:solidFill>
                  <a:srgbClr val="000000"/>
                </a:solidFill>
                <a:latin typeface="Arial" panose="020B0604020202020204" pitchFamily="34" charset="0"/>
                <a:ea typeface="MS PGothic" panose="020B0600070205080204" pitchFamily="34" charset="-128"/>
              </a:rPr>
              <a:t> </a:t>
            </a:r>
            <a:r>
              <a:rPr lang="en-GB" altLang="nl-NL" dirty="0" err="1">
                <a:solidFill>
                  <a:srgbClr val="000000"/>
                </a:solidFill>
                <a:latin typeface="Arial" panose="020B0604020202020204" pitchFamily="34" charset="0"/>
                <a:ea typeface="MS PGothic" panose="020B0600070205080204" pitchFamily="34" charset="-128"/>
              </a:rPr>
              <a:t>wil</a:t>
            </a:r>
            <a:r>
              <a:rPr lang="en-GB" altLang="nl-NL" dirty="0">
                <a:solidFill>
                  <a:srgbClr val="000000"/>
                </a:solidFill>
                <a:latin typeface="Arial" panose="020B0604020202020204" pitchFamily="34" charset="0"/>
                <a:ea typeface="MS PGothic" panose="020B0600070205080204" pitchFamily="34" charset="-128"/>
              </a:rPr>
              <a:t> </a:t>
            </a:r>
            <a:r>
              <a:rPr lang="en-GB" altLang="nl-NL" dirty="0" err="1">
                <a:solidFill>
                  <a:srgbClr val="000000"/>
                </a:solidFill>
                <a:latin typeface="Arial" panose="020B0604020202020204" pitchFamily="34" charset="0"/>
                <a:ea typeface="MS PGothic" panose="020B0600070205080204" pitchFamily="34" charset="-128"/>
              </a:rPr>
              <a:t>slagen</a:t>
            </a:r>
            <a:r>
              <a:rPr lang="en-GB" altLang="nl-NL" dirty="0">
                <a:solidFill>
                  <a:srgbClr val="000000"/>
                </a:solidFill>
                <a:latin typeface="Arial" panose="020B0604020202020204" pitchFamily="34" charset="0"/>
                <a:ea typeface="MS PGothic" panose="020B0600070205080204" pitchFamily="34" charset="-128"/>
              </a:rPr>
              <a:t>!</a:t>
            </a:r>
          </a:p>
        </p:txBody>
      </p:sp>
      <p:sp>
        <p:nvSpPr>
          <p:cNvPr id="2074" name="Rectangle 9"/>
          <p:cNvSpPr>
            <a:spLocks noChangeArrowheads="1"/>
          </p:cNvSpPr>
          <p:nvPr/>
        </p:nvSpPr>
        <p:spPr bwMode="auto">
          <a:xfrm>
            <a:off x="5334000" y="3581400"/>
            <a:ext cx="2362200" cy="1295400"/>
          </a:xfrm>
          <a:prstGeom prst="rect">
            <a:avLst/>
          </a:prstGeom>
          <a:solidFill>
            <a:srgbClr val="FFFFFF"/>
          </a:solidFill>
          <a:ln w="9360">
            <a:solidFill>
              <a:srgbClr val="000000"/>
            </a:solidFill>
            <a:miter lim="800000"/>
            <a:headEnd/>
            <a:tailEnd/>
          </a:ln>
        </p:spPr>
        <p:txBody>
          <a:bodyPr wrap="none" anchor="ct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lnSpc>
                <a:spcPct val="95000"/>
              </a:lnSpc>
              <a:spcBef>
                <a:spcPct val="0"/>
              </a:spcBef>
              <a:spcAft>
                <a:spcPct val="0"/>
              </a:spcAft>
              <a:buClr>
                <a:srgbClr val="000000"/>
              </a:buClr>
              <a:buSzPct val="100000"/>
              <a:buFontTx/>
              <a:buNone/>
            </a:pPr>
            <a:r>
              <a:rPr lang="en-GB" altLang="nl-NL">
                <a:solidFill>
                  <a:srgbClr val="000000"/>
                </a:solidFill>
                <a:latin typeface="Arial" panose="020B0604020202020204" pitchFamily="34" charset="0"/>
                <a:ea typeface="MS PGothic" panose="020B0600070205080204" pitchFamily="34" charset="-128"/>
              </a:rPr>
              <a:t>3. Binden en vinden </a:t>
            </a:r>
          </a:p>
          <a:p>
            <a:pPr eaLnBrk="0" fontAlgn="base" hangingPunct="0">
              <a:lnSpc>
                <a:spcPct val="95000"/>
              </a:lnSpc>
              <a:spcBef>
                <a:spcPct val="0"/>
              </a:spcBef>
              <a:spcAft>
                <a:spcPct val="0"/>
              </a:spcAft>
              <a:buClr>
                <a:srgbClr val="000000"/>
              </a:buClr>
              <a:buSzPct val="100000"/>
              <a:buFontTx/>
              <a:buNone/>
            </a:pPr>
            <a:r>
              <a:rPr lang="en-GB" altLang="nl-NL">
                <a:solidFill>
                  <a:srgbClr val="000000"/>
                </a:solidFill>
                <a:latin typeface="Arial" panose="020B0604020202020204" pitchFamily="34" charset="0"/>
                <a:ea typeface="MS PGothic" panose="020B0600070205080204" pitchFamily="34" charset="-128"/>
              </a:rPr>
              <a:t>door transmurale </a:t>
            </a:r>
          </a:p>
          <a:p>
            <a:pPr eaLnBrk="0" fontAlgn="base" hangingPunct="0">
              <a:lnSpc>
                <a:spcPct val="95000"/>
              </a:lnSpc>
              <a:spcBef>
                <a:spcPct val="0"/>
              </a:spcBef>
              <a:spcAft>
                <a:spcPct val="0"/>
              </a:spcAft>
              <a:buClr>
                <a:srgbClr val="000000"/>
              </a:buClr>
              <a:buSzPct val="100000"/>
              <a:buFontTx/>
              <a:buNone/>
            </a:pPr>
            <a:r>
              <a:rPr lang="en-GB" altLang="nl-NL">
                <a:solidFill>
                  <a:srgbClr val="000000"/>
                </a:solidFill>
                <a:latin typeface="Arial" panose="020B0604020202020204" pitchFamily="34" charset="0"/>
                <a:ea typeface="MS PGothic" panose="020B0600070205080204" pitchFamily="34" charset="-128"/>
              </a:rPr>
              <a:t>GGZ ketenzorg</a:t>
            </a:r>
          </a:p>
          <a:p>
            <a:pPr eaLnBrk="0" fontAlgn="base" hangingPunct="0">
              <a:lnSpc>
                <a:spcPct val="95000"/>
              </a:lnSpc>
              <a:spcBef>
                <a:spcPct val="0"/>
              </a:spcBef>
              <a:spcAft>
                <a:spcPct val="0"/>
              </a:spcAft>
              <a:buClr>
                <a:srgbClr val="000000"/>
              </a:buClr>
              <a:buSzPct val="100000"/>
              <a:buFont typeface="Times New Roman" panose="02020603050405020304" pitchFamily="18" charset="0"/>
              <a:buNone/>
            </a:pPr>
            <a:endParaRPr lang="en-US" altLang="nl-NL" sz="2400">
              <a:solidFill>
                <a:srgbClr val="010199"/>
              </a:solidFill>
              <a:latin typeface="Times New Roman" panose="02020603050405020304" pitchFamily="18" charset="0"/>
              <a:ea typeface="MS PGothic" panose="020B0600070205080204" pitchFamily="34" charset="-128"/>
            </a:endParaRPr>
          </a:p>
        </p:txBody>
      </p:sp>
      <p:sp>
        <p:nvSpPr>
          <p:cNvPr id="2075" name="Rectangle 10"/>
          <p:cNvSpPr>
            <a:spLocks noChangeArrowheads="1"/>
          </p:cNvSpPr>
          <p:nvPr/>
        </p:nvSpPr>
        <p:spPr bwMode="auto">
          <a:xfrm>
            <a:off x="1752600" y="5105400"/>
            <a:ext cx="2209800" cy="1295400"/>
          </a:xfrm>
          <a:prstGeom prst="rect">
            <a:avLst/>
          </a:prstGeom>
          <a:solidFill>
            <a:srgbClr val="FFFFFF"/>
          </a:solidFill>
          <a:ln w="9360">
            <a:solidFill>
              <a:srgbClr val="000000"/>
            </a:solidFill>
            <a:miter lim="800000"/>
            <a:headEnd/>
            <a:tailEnd/>
          </a:ln>
        </p:spPr>
        <p:txBody>
          <a:bodyPr wrap="none" anchor="ct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lnSpc>
                <a:spcPct val="95000"/>
              </a:lnSpc>
              <a:spcBef>
                <a:spcPct val="0"/>
              </a:spcBef>
              <a:spcAft>
                <a:spcPct val="0"/>
              </a:spcAft>
              <a:buClr>
                <a:srgbClr val="000000"/>
              </a:buClr>
              <a:buSzPct val="100000"/>
              <a:buFont typeface="Times New Roman" panose="02020603050405020304" pitchFamily="18" charset="0"/>
              <a:buNone/>
            </a:pPr>
            <a:endParaRPr lang="en-US" altLang="nl-NL" sz="2400">
              <a:solidFill>
                <a:srgbClr val="010199"/>
              </a:solidFill>
              <a:latin typeface="Times New Roman" panose="02020603050405020304" pitchFamily="18" charset="0"/>
              <a:ea typeface="MS PGothic" panose="020B0600070205080204" pitchFamily="34" charset="-128"/>
            </a:endParaRPr>
          </a:p>
        </p:txBody>
      </p:sp>
      <p:sp>
        <p:nvSpPr>
          <p:cNvPr id="2076" name="Rectangle 11"/>
          <p:cNvSpPr>
            <a:spLocks noChangeArrowheads="1"/>
          </p:cNvSpPr>
          <p:nvPr/>
        </p:nvSpPr>
        <p:spPr bwMode="auto">
          <a:xfrm>
            <a:off x="4572000" y="5105400"/>
            <a:ext cx="2209800" cy="1295400"/>
          </a:xfrm>
          <a:prstGeom prst="rect">
            <a:avLst/>
          </a:prstGeom>
          <a:solidFill>
            <a:srgbClr val="FFFFFF"/>
          </a:solidFill>
          <a:ln w="9360">
            <a:solidFill>
              <a:srgbClr val="000000"/>
            </a:solidFill>
            <a:miter lim="800000"/>
            <a:headEnd/>
            <a:tailEnd/>
          </a:ln>
        </p:spPr>
        <p:txBody>
          <a:bodyPr wrap="none" anchor="ct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lnSpc>
                <a:spcPct val="95000"/>
              </a:lnSpc>
              <a:spcBef>
                <a:spcPct val="0"/>
              </a:spcBef>
              <a:spcAft>
                <a:spcPct val="0"/>
              </a:spcAft>
              <a:buClr>
                <a:srgbClr val="000000"/>
              </a:buClr>
              <a:buSzPct val="100000"/>
              <a:buFont typeface="Times New Roman" panose="02020603050405020304" pitchFamily="18" charset="0"/>
              <a:buNone/>
            </a:pPr>
            <a:endParaRPr lang="en-US" altLang="nl-NL" sz="2400">
              <a:solidFill>
                <a:srgbClr val="010199"/>
              </a:solidFill>
              <a:latin typeface="Times New Roman" panose="02020603050405020304" pitchFamily="18" charset="0"/>
              <a:ea typeface="MS PGothic" panose="020B0600070205080204" pitchFamily="34" charset="-128"/>
            </a:endParaRPr>
          </a:p>
        </p:txBody>
      </p:sp>
      <p:sp>
        <p:nvSpPr>
          <p:cNvPr id="2077" name="Rectangle 12"/>
          <p:cNvSpPr>
            <a:spLocks noChangeArrowheads="1"/>
          </p:cNvSpPr>
          <p:nvPr/>
        </p:nvSpPr>
        <p:spPr bwMode="auto">
          <a:xfrm>
            <a:off x="7467600" y="4953000"/>
            <a:ext cx="2209800" cy="1295400"/>
          </a:xfrm>
          <a:prstGeom prst="rect">
            <a:avLst/>
          </a:prstGeom>
          <a:solidFill>
            <a:srgbClr val="FFFFFF"/>
          </a:solidFill>
          <a:ln w="9360">
            <a:solidFill>
              <a:srgbClr val="000000"/>
            </a:solidFill>
            <a:miter lim="800000"/>
            <a:headEnd/>
            <a:tailEnd/>
          </a:ln>
        </p:spPr>
        <p:txBody>
          <a:bodyPr wrap="none" anchor="ct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lnSpc>
                <a:spcPct val="95000"/>
              </a:lnSpc>
              <a:spcBef>
                <a:spcPct val="0"/>
              </a:spcBef>
              <a:spcAft>
                <a:spcPct val="0"/>
              </a:spcAft>
              <a:buClr>
                <a:srgbClr val="000000"/>
              </a:buClr>
              <a:buSzPct val="100000"/>
              <a:buFont typeface="Times New Roman" panose="02020603050405020304" pitchFamily="18" charset="0"/>
              <a:buNone/>
            </a:pPr>
            <a:endParaRPr lang="en-US" altLang="nl-NL" sz="2400">
              <a:solidFill>
                <a:srgbClr val="010199"/>
              </a:solidFill>
              <a:latin typeface="Times New Roman" panose="02020603050405020304" pitchFamily="18" charset="0"/>
              <a:ea typeface="MS PGothic" panose="020B0600070205080204" pitchFamily="34" charset="-128"/>
            </a:endParaRPr>
          </a:p>
        </p:txBody>
      </p:sp>
      <p:sp>
        <p:nvSpPr>
          <p:cNvPr id="2078" name="Rectangle 14"/>
          <p:cNvSpPr>
            <a:spLocks noChangeArrowheads="1"/>
          </p:cNvSpPr>
          <p:nvPr/>
        </p:nvSpPr>
        <p:spPr bwMode="auto">
          <a:xfrm>
            <a:off x="1828800" y="5105400"/>
            <a:ext cx="21336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9pPr>
          </a:lstStyle>
          <a:p>
            <a:pPr eaLnBrk="0" fontAlgn="base" hangingPunct="0">
              <a:lnSpc>
                <a:spcPct val="80000"/>
              </a:lnSpc>
              <a:spcBef>
                <a:spcPct val="0"/>
              </a:spcBef>
              <a:spcAft>
                <a:spcPct val="0"/>
              </a:spcAft>
              <a:buClr>
                <a:srgbClr val="000000"/>
              </a:buClr>
              <a:buSzPct val="100000"/>
              <a:buFont typeface="Times New Roman" panose="02020603050405020304" pitchFamily="18" charset="0"/>
              <a:buNone/>
            </a:pPr>
            <a:r>
              <a:rPr lang="en-GB" altLang="nl-NL">
                <a:solidFill>
                  <a:srgbClr val="000000"/>
                </a:solidFill>
                <a:latin typeface="Arial" panose="020B0604020202020204" pitchFamily="34" charset="0"/>
                <a:ea typeface="MS PGothic" panose="020B0600070205080204" pitchFamily="34" charset="-128"/>
              </a:rPr>
              <a:t>4.</a:t>
            </a:r>
            <a:r>
              <a:rPr lang="en-GB" altLang="nl-NL" sz="2400">
                <a:solidFill>
                  <a:srgbClr val="000000"/>
                </a:solidFill>
                <a:latin typeface="Times New Roman" panose="02020603050405020304" pitchFamily="18" charset="0"/>
                <a:ea typeface="MS PGothic" panose="020B0600070205080204" pitchFamily="34" charset="-128"/>
              </a:rPr>
              <a:t> </a:t>
            </a:r>
            <a:r>
              <a:rPr lang="en-GB" altLang="nl-NL">
                <a:solidFill>
                  <a:srgbClr val="000000"/>
                </a:solidFill>
                <a:latin typeface="Arial" panose="020B0604020202020204" pitchFamily="34" charset="0"/>
                <a:ea typeface="MS PGothic" panose="020B0600070205080204" pitchFamily="34" charset="-128"/>
              </a:rPr>
              <a:t>Bieden zonodig ACT-zorg</a:t>
            </a:r>
          </a:p>
        </p:txBody>
      </p:sp>
      <p:sp>
        <p:nvSpPr>
          <p:cNvPr id="2079" name="Rectangle 15"/>
          <p:cNvSpPr>
            <a:spLocks noChangeArrowheads="1"/>
          </p:cNvSpPr>
          <p:nvPr/>
        </p:nvSpPr>
        <p:spPr bwMode="auto">
          <a:xfrm>
            <a:off x="4648200" y="5105401"/>
            <a:ext cx="2209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9pPr>
          </a:lstStyle>
          <a:p>
            <a:pPr eaLnBrk="0" fontAlgn="base" hangingPunct="0">
              <a:lnSpc>
                <a:spcPct val="80000"/>
              </a:lnSpc>
              <a:spcBef>
                <a:spcPct val="0"/>
              </a:spcBef>
              <a:spcAft>
                <a:spcPct val="0"/>
              </a:spcAft>
              <a:buClr>
                <a:srgbClr val="000000"/>
              </a:buClr>
              <a:buSzPct val="100000"/>
              <a:buFont typeface="Times New Roman" panose="02020603050405020304" pitchFamily="18" charset="0"/>
              <a:buNone/>
            </a:pPr>
            <a:r>
              <a:rPr lang="en-GB" altLang="nl-NL">
                <a:solidFill>
                  <a:srgbClr val="000000"/>
                </a:solidFill>
                <a:latin typeface="Arial" panose="020B0604020202020204" pitchFamily="34" charset="0"/>
                <a:ea typeface="MS PGothic" panose="020B0600070205080204" pitchFamily="34" charset="-128"/>
              </a:rPr>
              <a:t>5. Behandelen volgens de multidisciplinaire richtlijnen</a:t>
            </a:r>
          </a:p>
        </p:txBody>
      </p:sp>
      <p:sp>
        <p:nvSpPr>
          <p:cNvPr id="2080" name="Rectangle 16"/>
          <p:cNvSpPr>
            <a:spLocks noChangeArrowheads="1"/>
          </p:cNvSpPr>
          <p:nvPr/>
        </p:nvSpPr>
        <p:spPr bwMode="auto">
          <a:xfrm>
            <a:off x="7620000" y="4953001"/>
            <a:ext cx="21336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Trebuchet MS" panose="020B0603020202020204" pitchFamily="34" charset="0"/>
              </a:defRPr>
            </a:lvl9pPr>
          </a:lstStyle>
          <a:p>
            <a:pPr eaLnBrk="0" fontAlgn="base" hangingPunct="0">
              <a:lnSpc>
                <a:spcPct val="80000"/>
              </a:lnSpc>
              <a:spcBef>
                <a:spcPct val="0"/>
              </a:spcBef>
              <a:spcAft>
                <a:spcPct val="0"/>
              </a:spcAft>
              <a:buClr>
                <a:srgbClr val="000000"/>
              </a:buClr>
              <a:buSzPct val="100000"/>
              <a:buFont typeface="Times New Roman" panose="02020603050405020304" pitchFamily="18" charset="0"/>
              <a:buNone/>
            </a:pPr>
            <a:r>
              <a:rPr lang="en-GB" altLang="nl-NL">
                <a:solidFill>
                  <a:srgbClr val="000000"/>
                </a:solidFill>
                <a:latin typeface="Arial" panose="020B0604020202020204" pitchFamily="34" charset="0"/>
                <a:ea typeface="MS PGothic" panose="020B0600070205080204" pitchFamily="34" charset="-128"/>
              </a:rPr>
              <a:t>6. Ondersteunen  rehabilitatie en herstel</a:t>
            </a:r>
          </a:p>
        </p:txBody>
      </p:sp>
    </p:spTree>
    <p:extLst>
      <p:ext uri="{BB962C8B-B14F-4D97-AF65-F5344CB8AC3E}">
        <p14:creationId xmlns:p14="http://schemas.microsoft.com/office/powerpoint/2010/main" val="403417148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766807" y="330873"/>
            <a:ext cx="9601200" cy="1304925"/>
          </a:xfrm>
        </p:spPr>
        <p:txBody>
          <a:bodyPr/>
          <a:lstStyle/>
          <a:p>
            <a:r>
              <a:rPr lang="en-US" dirty="0" err="1" smtClean="0"/>
              <a:t>Thema</a:t>
            </a:r>
            <a:r>
              <a:rPr lang="en-US" dirty="0" smtClean="0"/>
              <a:t> 8: </a:t>
            </a:r>
            <a:r>
              <a:rPr lang="en-US" dirty="0" err="1" smtClean="0"/>
              <a:t>Kwaliteit</a:t>
            </a:r>
            <a:r>
              <a:rPr lang="en-US" dirty="0" smtClean="0"/>
              <a:t> </a:t>
            </a:r>
            <a:r>
              <a:rPr lang="en-US" dirty="0" err="1" smtClean="0"/>
              <a:t>en</a:t>
            </a:r>
            <a:r>
              <a:rPr lang="en-US" dirty="0" smtClean="0"/>
              <a:t> </a:t>
            </a:r>
            <a:r>
              <a:rPr lang="en-US" dirty="0" err="1" smtClean="0"/>
              <a:t>Innovatie</a:t>
            </a:r>
            <a:r>
              <a:rPr lang="en-US" dirty="0" smtClean="0"/>
              <a:t> </a:t>
            </a:r>
            <a:endParaRPr lang="en-US" dirty="0"/>
          </a:p>
        </p:txBody>
      </p:sp>
      <p:sp>
        <p:nvSpPr>
          <p:cNvPr id="3" name="Tijdelijke aanduiding voor inhoud 2"/>
          <p:cNvSpPr>
            <a:spLocks noGrp="1"/>
          </p:cNvSpPr>
          <p:nvPr>
            <p:ph idx="4294967295"/>
          </p:nvPr>
        </p:nvSpPr>
        <p:spPr>
          <a:xfrm>
            <a:off x="635430" y="1254744"/>
            <a:ext cx="10864850" cy="5332412"/>
          </a:xfrm>
        </p:spPr>
        <p:txBody>
          <a:bodyPr/>
          <a:lstStyle/>
          <a:p>
            <a:pPr marL="0" indent="0">
              <a:buNone/>
            </a:pPr>
            <a:r>
              <a:rPr lang="nl-NL" sz="2000" dirty="0"/>
              <a:t>8.1 Scholing en Opleiding	</a:t>
            </a:r>
            <a:endParaRPr lang="en-US" sz="2000" dirty="0"/>
          </a:p>
          <a:p>
            <a:pPr lvl="0"/>
            <a:r>
              <a:rPr lang="nl-NL" sz="1600" dirty="0"/>
              <a:t>Ieder teamlid heeft in de afgelopen 2 jaar scholing ontvangen in voor het team relevante </a:t>
            </a:r>
            <a:r>
              <a:rPr lang="nl-NL" sz="1600" dirty="0" err="1"/>
              <a:t>EBP's</a:t>
            </a:r>
            <a:r>
              <a:rPr lang="nl-NL" sz="1600" dirty="0"/>
              <a:t>.	</a:t>
            </a:r>
            <a:r>
              <a:rPr lang="nl-NL" sz="1600" dirty="0" smtClean="0"/>
              <a:t>Ieder </a:t>
            </a:r>
            <a:r>
              <a:rPr lang="nl-NL" sz="1600" dirty="0"/>
              <a:t>teamlid heeft in de afgelopen 2 jaar scholing ontvangen in herstel thema's. 	</a:t>
            </a:r>
            <a:r>
              <a:rPr lang="nl-NL" sz="1600" dirty="0" smtClean="0"/>
              <a:t>Er </a:t>
            </a:r>
            <a:r>
              <a:rPr lang="nl-NL" sz="1600" dirty="0"/>
              <a:t>is een beschreven scholings- en intervisiebeleid passend bij de casemix en deze wordt periodiek geëvalueerd en aangepast.	</a:t>
            </a:r>
            <a:endParaRPr lang="en-US" sz="1600" dirty="0"/>
          </a:p>
          <a:p>
            <a:pPr marL="0" indent="0">
              <a:buNone/>
            </a:pPr>
            <a:r>
              <a:rPr lang="nl-NL" sz="2000" dirty="0"/>
              <a:t>8.2 Expertkennis</a:t>
            </a:r>
            <a:r>
              <a:rPr lang="nl-NL" dirty="0"/>
              <a:t>	</a:t>
            </a:r>
            <a:endParaRPr lang="en-US" dirty="0"/>
          </a:p>
          <a:p>
            <a:pPr lvl="0"/>
            <a:r>
              <a:rPr lang="nl-NL" sz="1600" dirty="0"/>
              <a:t>Er worden minimaal maandelijks experts uitgenodigd (consultatie</a:t>
            </a:r>
            <a:r>
              <a:rPr lang="nl-NL" sz="1600" dirty="0" smtClean="0"/>
              <a:t>).</a:t>
            </a:r>
            <a:r>
              <a:rPr lang="nl-NL" sz="1600" dirty="0"/>
              <a:t> </a:t>
            </a:r>
            <a:r>
              <a:rPr lang="nl-NL" sz="1600" dirty="0" smtClean="0"/>
              <a:t>Het </a:t>
            </a:r>
            <a:r>
              <a:rPr lang="nl-NL" sz="1600" dirty="0"/>
              <a:t>team heeft een zichtbare consultatie-functie. </a:t>
            </a:r>
            <a:r>
              <a:rPr lang="nl-NL" sz="1600" dirty="0" smtClean="0"/>
              <a:t>Er </a:t>
            </a:r>
            <a:r>
              <a:rPr lang="nl-NL" sz="1600" dirty="0"/>
              <a:t>wordt gebruik gemaakt van een second opinion waar nodig.	</a:t>
            </a:r>
            <a:endParaRPr lang="en-US" sz="1600" dirty="0"/>
          </a:p>
          <a:p>
            <a:pPr marL="0" indent="0">
              <a:buNone/>
            </a:pPr>
            <a:r>
              <a:rPr lang="nl-NL" sz="2000" dirty="0"/>
              <a:t>8.3 Planning en Controle Cyclus op Teamniveau</a:t>
            </a:r>
            <a:r>
              <a:rPr lang="nl-NL" dirty="0"/>
              <a:t>	</a:t>
            </a:r>
            <a:endParaRPr lang="en-US" dirty="0"/>
          </a:p>
          <a:p>
            <a:pPr lvl="0"/>
            <a:r>
              <a:rPr lang="nl-NL" sz="1600" dirty="0"/>
              <a:t>Het team heeft een beschreven verbeterplan opgenomen in het Teamdocument waarin doelen en acties zijn opgenomen.	 </a:t>
            </a:r>
            <a:endParaRPr lang="en-US" sz="1600" dirty="0"/>
          </a:p>
          <a:p>
            <a:pPr lvl="0"/>
            <a:r>
              <a:rPr lang="nl-NL" sz="1600" dirty="0"/>
              <a:t>De ROM uitkomsten alsmede het cliënttevredenheidsonderzoek worden op teamniveau gebruikt om systematisch te evalueren en de werkwijze waar nodig bij te sturen.</a:t>
            </a:r>
            <a:r>
              <a:rPr lang="nl-NL" dirty="0"/>
              <a:t>	</a:t>
            </a:r>
            <a:endParaRPr lang="en-US" dirty="0"/>
          </a:p>
          <a:p>
            <a:pPr marL="0" indent="0">
              <a:buNone/>
            </a:pPr>
            <a:r>
              <a:rPr lang="nl-NL" sz="2000" dirty="0"/>
              <a:t>8.4 Innovatie van Zorg </a:t>
            </a:r>
            <a:endParaRPr lang="en-US" sz="2000" dirty="0"/>
          </a:p>
          <a:p>
            <a:pPr lvl="0"/>
            <a:r>
              <a:rPr lang="nl-NL" sz="1600" dirty="0"/>
              <a:t>Het team heeft alternatieve en/of innovatieve en/of gezondheidstechnologische interventies of acties waarmee het zich in positieve zin onderscheidt. 	</a:t>
            </a:r>
            <a:endParaRPr lang="en-US" sz="1600" dirty="0"/>
          </a:p>
          <a:p>
            <a:endParaRPr lang="en-US" dirty="0"/>
          </a:p>
        </p:txBody>
      </p:sp>
    </p:spTree>
    <p:extLst>
      <p:ext uri="{BB962C8B-B14F-4D97-AF65-F5344CB8AC3E}">
        <p14:creationId xmlns:p14="http://schemas.microsoft.com/office/powerpoint/2010/main" val="1506722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en-US" smtClean="0"/>
              <a:t>Audit</a:t>
            </a:r>
            <a:endParaRPr lang="en-US" dirty="0"/>
          </a:p>
        </p:txBody>
      </p:sp>
      <p:pic>
        <p:nvPicPr>
          <p:cNvPr id="7" name="Tijdelijke aanduiding voor inhoud 6"/>
          <p:cNvPicPr>
            <a:picLocks noGrp="1" noChangeAspect="1"/>
          </p:cNvPicPr>
          <p:nvPr>
            <p:ph idx="1"/>
          </p:nvPr>
        </p:nvPicPr>
        <p:blipFill>
          <a:blip r:embed="rId2"/>
          <a:stretch>
            <a:fillRect/>
          </a:stretch>
        </p:blipFill>
        <p:spPr>
          <a:xfrm>
            <a:off x="5439905" y="769147"/>
            <a:ext cx="5539559" cy="49032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Tijdelijke aanduiding voor tekst 3"/>
          <p:cNvSpPr>
            <a:spLocks noGrp="1"/>
          </p:cNvSpPr>
          <p:nvPr>
            <p:ph type="body" sz="half" idx="2"/>
          </p:nvPr>
        </p:nvSpPr>
        <p:spPr/>
        <p:txBody>
          <a:bodyPr/>
          <a:lstStyle/>
          <a:p>
            <a:endParaRPr lang="en-US" dirty="0" smtClean="0"/>
          </a:p>
          <a:p>
            <a:r>
              <a:rPr lang="en-US" sz="2000" i="1" dirty="0" err="1" smtClean="0"/>
              <a:t>Teamdocument</a:t>
            </a:r>
            <a:endParaRPr lang="en-US" sz="2000" i="1" dirty="0" smtClean="0"/>
          </a:p>
          <a:p>
            <a:r>
              <a:rPr lang="en-US" sz="2000" i="1" dirty="0" smtClean="0"/>
              <a:t>+</a:t>
            </a:r>
          </a:p>
          <a:p>
            <a:r>
              <a:rPr lang="en-US" sz="2000" i="1" dirty="0" smtClean="0"/>
              <a:t>Feedback </a:t>
            </a:r>
            <a:r>
              <a:rPr lang="en-US" sz="2000" i="1" dirty="0" err="1" smtClean="0"/>
              <a:t>ketenpartners</a:t>
            </a:r>
            <a:endParaRPr lang="en-US" sz="2000" i="1" dirty="0" smtClean="0"/>
          </a:p>
          <a:p>
            <a:r>
              <a:rPr lang="en-US" sz="2000" i="1" dirty="0" smtClean="0"/>
              <a:t>+</a:t>
            </a:r>
          </a:p>
          <a:p>
            <a:r>
              <a:rPr lang="en-US" sz="2000" i="1" dirty="0" smtClean="0"/>
              <a:t>Dag van de audit met feedback van </a:t>
            </a:r>
            <a:r>
              <a:rPr lang="en-US" sz="2000" i="1" dirty="0" err="1" smtClean="0"/>
              <a:t>cliënten</a:t>
            </a:r>
            <a:r>
              <a:rPr lang="en-US" sz="2000" i="1" dirty="0" smtClean="0"/>
              <a:t> </a:t>
            </a:r>
            <a:r>
              <a:rPr lang="en-US" sz="2000" i="1" dirty="0" err="1" smtClean="0"/>
              <a:t>en</a:t>
            </a:r>
            <a:r>
              <a:rPr lang="en-US" sz="2000" i="1" dirty="0" smtClean="0"/>
              <a:t> </a:t>
            </a:r>
            <a:r>
              <a:rPr lang="en-US" sz="2000" i="1" dirty="0" err="1" smtClean="0"/>
              <a:t>naasten</a:t>
            </a:r>
            <a:endParaRPr lang="en-US" sz="2000" i="1" dirty="0"/>
          </a:p>
        </p:txBody>
      </p:sp>
    </p:spTree>
    <p:extLst>
      <p:ext uri="{BB962C8B-B14F-4D97-AF65-F5344CB8AC3E}">
        <p14:creationId xmlns:p14="http://schemas.microsoft.com/office/powerpoint/2010/main" val="3101264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FontTx/>
              <a:buNone/>
            </a:pPr>
            <a:endParaRPr lang="nl-NL" altLang="nl-NL" sz="4400">
              <a:solidFill>
                <a:srgbClr val="2C3C43"/>
              </a:solidFill>
              <a:latin typeface="Times New Roman" panose="02020603050405020304" pitchFamily="18" charset="0"/>
              <a:ea typeface="MS PGothic" panose="020B0600070205080204" pitchFamily="34" charset="-128"/>
            </a:endParaRPr>
          </a:p>
        </p:txBody>
      </p:sp>
      <p:sp>
        <p:nvSpPr>
          <p:cNvPr id="119813" name="AutoShape 5" descr="Gestippelde ruit"/>
          <p:cNvSpPr>
            <a:spLocks noChangeArrowheads="1"/>
          </p:cNvSpPr>
          <p:nvPr/>
        </p:nvSpPr>
        <p:spPr bwMode="auto">
          <a:xfrm>
            <a:off x="3810000" y="762000"/>
            <a:ext cx="4267200" cy="1676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9525">
            <a:solidFill>
              <a:srgbClr val="FF0000"/>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fontAlgn="base">
              <a:spcBef>
                <a:spcPct val="0"/>
              </a:spcBef>
              <a:spcAft>
                <a:spcPct val="0"/>
              </a:spcAft>
              <a:buClrTx/>
              <a:buSzTx/>
              <a:buFontTx/>
              <a:buNone/>
            </a:pPr>
            <a:r>
              <a:rPr lang="nl-NL" altLang="nl-NL" sz="2400">
                <a:solidFill>
                  <a:prstClr val="black"/>
                </a:solidFill>
                <a:latin typeface="Times New Roman" panose="02020603050405020304" pitchFamily="18" charset="0"/>
                <a:ea typeface="MS PGothic" panose="020B0600070205080204" pitchFamily="34" charset="-128"/>
              </a:rPr>
              <a:t>ontregeling</a:t>
            </a:r>
          </a:p>
        </p:txBody>
      </p:sp>
      <p:sp>
        <p:nvSpPr>
          <p:cNvPr id="53252" name="AutoShape 6" descr="Gestippelde ruit"/>
          <p:cNvSpPr>
            <a:spLocks noChangeArrowheads="1"/>
          </p:cNvSpPr>
          <p:nvPr/>
        </p:nvSpPr>
        <p:spPr bwMode="auto">
          <a:xfrm flipV="1">
            <a:off x="3810000" y="4267200"/>
            <a:ext cx="4267200" cy="1600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folHlink"/>
          </a:solidFill>
          <a:ln w="9525">
            <a:solidFill>
              <a:srgbClr val="0000FF"/>
            </a:solidFill>
            <a:miter lim="800000"/>
            <a:headEnd/>
            <a:tailEnd/>
          </a:ln>
        </p:spPr>
        <p:txBody>
          <a:bodyPr rot="10800000"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fontAlgn="base">
              <a:spcBef>
                <a:spcPct val="0"/>
              </a:spcBef>
              <a:spcAft>
                <a:spcPct val="0"/>
              </a:spcAft>
              <a:buClrTx/>
              <a:buSzTx/>
              <a:buFontTx/>
              <a:buNone/>
            </a:pPr>
            <a:r>
              <a:rPr lang="nl-NL" altLang="nl-NL" sz="2400">
                <a:solidFill>
                  <a:prstClr val="black"/>
                </a:solidFill>
                <a:latin typeface="Times New Roman" panose="02020603050405020304" pitchFamily="18" charset="0"/>
                <a:ea typeface="MS PGothic" panose="020B0600070205080204" pitchFamily="34" charset="-128"/>
              </a:rPr>
              <a:t>herstel</a:t>
            </a:r>
          </a:p>
        </p:txBody>
      </p:sp>
      <p:sp>
        <p:nvSpPr>
          <p:cNvPr id="119815" name="Rectangle 7" descr="Gestippelde ruit"/>
          <p:cNvSpPr>
            <a:spLocks noChangeArrowheads="1"/>
          </p:cNvSpPr>
          <p:nvPr/>
        </p:nvSpPr>
        <p:spPr bwMode="auto">
          <a:xfrm>
            <a:off x="4876800" y="2438400"/>
            <a:ext cx="2133600" cy="1828800"/>
          </a:xfrm>
          <a:prstGeom prst="rect">
            <a:avLst/>
          </a:prstGeom>
          <a:solidFill>
            <a:schemeClr val="bg2"/>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FontTx/>
              <a:buNone/>
            </a:pPr>
            <a:r>
              <a:rPr lang="nl-NL" altLang="nl-NL" sz="2400" baseline="26000">
                <a:solidFill>
                  <a:prstClr val="black"/>
                </a:solidFill>
                <a:latin typeface="Times New Roman" panose="02020603050405020304" pitchFamily="18" charset="0"/>
                <a:ea typeface="MS PGothic" panose="020B0600070205080204" pitchFamily="34" charset="-128"/>
              </a:rPr>
              <a:t>     </a:t>
            </a:r>
            <a:r>
              <a:rPr lang="nl-NL" altLang="nl-NL" sz="2400">
                <a:solidFill>
                  <a:prstClr val="black"/>
                </a:solidFill>
                <a:latin typeface="Times New Roman" panose="02020603050405020304" pitchFamily="18" charset="0"/>
                <a:ea typeface="MS PGothic" panose="020B0600070205080204" pitchFamily="34" charset="-128"/>
              </a:rPr>
              <a:t>behandeling</a:t>
            </a:r>
          </a:p>
        </p:txBody>
      </p:sp>
      <p:sp>
        <p:nvSpPr>
          <p:cNvPr id="119816" name="Rectangle 8" descr="Gestippelde ruit"/>
          <p:cNvSpPr>
            <a:spLocks noChangeArrowheads="1"/>
          </p:cNvSpPr>
          <p:nvPr/>
        </p:nvSpPr>
        <p:spPr bwMode="auto">
          <a:xfrm>
            <a:off x="6781800" y="2438400"/>
            <a:ext cx="228600" cy="1828800"/>
          </a:xfrm>
          <a:prstGeom prst="rect">
            <a:avLst/>
          </a:prstGeom>
          <a:solidFill>
            <a:schemeClr val="folHlink"/>
          </a:solidFill>
          <a:ln w="9525">
            <a:solidFill>
              <a:srgbClr val="0000FF"/>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FontTx/>
              <a:buNone/>
            </a:pPr>
            <a:endParaRPr lang="nl-NL" altLang="nl-NL">
              <a:solidFill>
                <a:prstClr val="black"/>
              </a:solidFill>
              <a:latin typeface="Arial" panose="020B0604020202020204" pitchFamily="34" charset="0"/>
              <a:ea typeface="MS PGothic" panose="020B0600070205080204" pitchFamily="34" charset="-128"/>
            </a:endParaRPr>
          </a:p>
        </p:txBody>
      </p:sp>
      <p:sp>
        <p:nvSpPr>
          <p:cNvPr id="119817" name="Text Box 9"/>
          <p:cNvSpPr txBox="1">
            <a:spLocks noChangeArrowheads="1"/>
          </p:cNvSpPr>
          <p:nvPr/>
        </p:nvSpPr>
        <p:spPr bwMode="auto">
          <a:xfrm>
            <a:off x="5029200" y="304801"/>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50000"/>
              </a:spcBef>
              <a:spcAft>
                <a:spcPct val="0"/>
              </a:spcAft>
              <a:buClrTx/>
              <a:buSzTx/>
              <a:buFontTx/>
              <a:buNone/>
            </a:pPr>
            <a:r>
              <a:rPr lang="nl-NL" altLang="nl-NL" b="1">
                <a:solidFill>
                  <a:prstClr val="black"/>
                </a:solidFill>
                <a:latin typeface="Times New Roman" panose="02020603050405020304" pitchFamily="18" charset="0"/>
                <a:ea typeface="MS PGothic" panose="020B0600070205080204" pitchFamily="34" charset="-128"/>
              </a:rPr>
              <a:t>probleemgericht</a:t>
            </a:r>
          </a:p>
        </p:txBody>
      </p:sp>
      <p:sp>
        <p:nvSpPr>
          <p:cNvPr id="119818" name="Text Box 10"/>
          <p:cNvSpPr txBox="1">
            <a:spLocks noChangeArrowheads="1"/>
          </p:cNvSpPr>
          <p:nvPr/>
        </p:nvSpPr>
        <p:spPr bwMode="auto">
          <a:xfrm>
            <a:off x="4800600" y="6019801"/>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50000"/>
              </a:spcBef>
              <a:spcAft>
                <a:spcPct val="0"/>
              </a:spcAft>
              <a:buClrTx/>
              <a:buSzTx/>
              <a:buFontTx/>
              <a:buNone/>
            </a:pPr>
            <a:r>
              <a:rPr lang="nl-NL" altLang="nl-NL" b="1">
                <a:solidFill>
                  <a:prstClr val="black"/>
                </a:solidFill>
                <a:latin typeface="Times New Roman" panose="02020603050405020304" pitchFamily="18" charset="0"/>
                <a:ea typeface="MS PGothic" panose="020B0600070205080204" pitchFamily="34" charset="-128"/>
              </a:rPr>
              <a:t>ontwikkelingsgericht</a:t>
            </a:r>
          </a:p>
        </p:txBody>
      </p:sp>
      <p:sp>
        <p:nvSpPr>
          <p:cNvPr id="119819" name="Text Box 11"/>
          <p:cNvSpPr txBox="1">
            <a:spLocks noChangeArrowheads="1"/>
          </p:cNvSpPr>
          <p:nvPr/>
        </p:nvSpPr>
        <p:spPr bwMode="auto">
          <a:xfrm>
            <a:off x="1219200" y="488157"/>
            <a:ext cx="2133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50000"/>
              </a:spcBef>
              <a:spcAft>
                <a:spcPct val="0"/>
              </a:spcAft>
              <a:buClrTx/>
              <a:buSzTx/>
              <a:buFontTx/>
              <a:buNone/>
            </a:pPr>
            <a:r>
              <a:rPr lang="nl-NL" altLang="nl-NL" sz="1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CM is onderdeel van het team. </a:t>
            </a:r>
            <a:endParaRPr lang="en-GB" altLang="nl-NL" sz="1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fontAlgn="base">
              <a:spcBef>
                <a:spcPct val="50000"/>
              </a:spcBef>
              <a:spcAft>
                <a:spcPct val="0"/>
              </a:spcAft>
              <a:buClrTx/>
              <a:buSzTx/>
              <a:buFontTx/>
              <a:buNone/>
            </a:pPr>
            <a:r>
              <a:rPr lang="nl-NL" altLang="nl-NL" sz="1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Rol team: intensief </a:t>
            </a:r>
            <a:endParaRPr lang="en-GB" altLang="nl-NL" sz="1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fontAlgn="base">
              <a:spcBef>
                <a:spcPct val="50000"/>
              </a:spcBef>
              <a:spcAft>
                <a:spcPct val="0"/>
              </a:spcAft>
              <a:buClrTx/>
              <a:buSzTx/>
              <a:buFontTx/>
              <a:buNone/>
            </a:pPr>
            <a:r>
              <a:rPr lang="nl-NL" altLang="nl-NL" sz="1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ACT Planbord</a:t>
            </a:r>
          </a:p>
          <a:p>
            <a:pPr fontAlgn="base">
              <a:spcBef>
                <a:spcPct val="50000"/>
              </a:spcBef>
              <a:spcAft>
                <a:spcPct val="0"/>
              </a:spcAft>
              <a:buClrTx/>
              <a:buSzTx/>
              <a:buFontTx/>
              <a:buNone/>
            </a:pPr>
            <a:r>
              <a:rPr lang="nl-NL" altLang="nl-NL" sz="1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Opname Detentie</a:t>
            </a:r>
            <a:endParaRPr lang="en-GB" altLang="nl-NL" sz="1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fontAlgn="base">
              <a:spcBef>
                <a:spcPct val="50000"/>
              </a:spcBef>
              <a:spcAft>
                <a:spcPct val="0"/>
              </a:spcAft>
              <a:buClrTx/>
              <a:buSzTx/>
              <a:buFontTx/>
              <a:buNone/>
            </a:pPr>
            <a:endParaRPr lang="nl-NL" altLang="nl-NL" sz="1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19820" name="AutoShape 12"/>
          <p:cNvSpPr>
            <a:spLocks/>
          </p:cNvSpPr>
          <p:nvPr/>
        </p:nvSpPr>
        <p:spPr bwMode="auto">
          <a:xfrm>
            <a:off x="3276600" y="685800"/>
            <a:ext cx="152400" cy="1066800"/>
          </a:xfrm>
          <a:prstGeom prst="rightBrace">
            <a:avLst>
              <a:gd name="adj1" fmla="val 5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FontTx/>
              <a:buNone/>
            </a:pPr>
            <a:endParaRPr lang="nl-NL" altLang="nl-NL">
              <a:solidFill>
                <a:prstClr val="black"/>
              </a:solidFill>
              <a:latin typeface="Arial" panose="020B0604020202020204" pitchFamily="34" charset="0"/>
              <a:ea typeface="MS PGothic" panose="020B0600070205080204" pitchFamily="34" charset="-128"/>
            </a:endParaRPr>
          </a:p>
        </p:txBody>
      </p:sp>
      <p:sp>
        <p:nvSpPr>
          <p:cNvPr id="119821" name="Text Box 13"/>
          <p:cNvSpPr txBox="1">
            <a:spLocks noChangeArrowheads="1"/>
          </p:cNvSpPr>
          <p:nvPr/>
        </p:nvSpPr>
        <p:spPr bwMode="auto">
          <a:xfrm>
            <a:off x="1215810" y="2590800"/>
            <a:ext cx="204152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50000"/>
              </a:spcBef>
              <a:spcAft>
                <a:spcPct val="0"/>
              </a:spcAft>
              <a:buClrTx/>
              <a:buSzTx/>
              <a:buFontTx/>
              <a:buNone/>
            </a:pPr>
            <a:r>
              <a:rPr lang="nl-NL" altLang="nl-NL" sz="1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Rol CM: voorlichten,</a:t>
            </a:r>
            <a:endParaRPr lang="en-GB" altLang="nl-NL" sz="1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fontAlgn="base">
              <a:spcBef>
                <a:spcPct val="50000"/>
              </a:spcBef>
              <a:spcAft>
                <a:spcPct val="0"/>
              </a:spcAft>
              <a:buClrTx/>
              <a:buSzTx/>
              <a:buFontTx/>
              <a:buNone/>
            </a:pPr>
            <a:r>
              <a:rPr lang="nl-NL" altLang="nl-NL" sz="1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verwijzen, coördineren,</a:t>
            </a:r>
            <a:endParaRPr lang="en-GB" altLang="nl-NL" sz="1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fontAlgn="base">
              <a:spcBef>
                <a:spcPct val="50000"/>
              </a:spcBef>
              <a:spcAft>
                <a:spcPct val="0"/>
              </a:spcAft>
              <a:buClrTx/>
              <a:buSzTx/>
              <a:buFontTx/>
              <a:buNone/>
            </a:pPr>
            <a:r>
              <a:rPr lang="nl-NL" altLang="nl-NL" sz="1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evalueren</a:t>
            </a:r>
            <a:endParaRPr lang="en-GB" altLang="nl-NL" sz="1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fontAlgn="base">
              <a:spcBef>
                <a:spcPct val="50000"/>
              </a:spcBef>
              <a:spcAft>
                <a:spcPct val="0"/>
              </a:spcAft>
              <a:buClrTx/>
              <a:buSzTx/>
              <a:buFontTx/>
              <a:buNone/>
            </a:pPr>
            <a:endParaRPr lang="nl-NL" altLang="nl-NL" sz="1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19822" name="AutoShape 14"/>
          <p:cNvSpPr>
            <a:spLocks/>
          </p:cNvSpPr>
          <p:nvPr/>
        </p:nvSpPr>
        <p:spPr bwMode="auto">
          <a:xfrm>
            <a:off x="3352800" y="2590800"/>
            <a:ext cx="152400" cy="1066800"/>
          </a:xfrm>
          <a:prstGeom prst="rightBrace">
            <a:avLst>
              <a:gd name="adj1" fmla="val 5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FontTx/>
              <a:buNone/>
            </a:pPr>
            <a:endParaRPr lang="nl-NL" altLang="nl-NL">
              <a:solidFill>
                <a:prstClr val="black"/>
              </a:solidFill>
              <a:latin typeface="Arial" panose="020B0604020202020204" pitchFamily="34" charset="0"/>
              <a:ea typeface="MS PGothic" panose="020B0600070205080204" pitchFamily="34" charset="-128"/>
            </a:endParaRPr>
          </a:p>
        </p:txBody>
      </p:sp>
      <p:sp>
        <p:nvSpPr>
          <p:cNvPr id="119823" name="Text Box 15"/>
          <p:cNvSpPr txBox="1">
            <a:spLocks noChangeArrowheads="1"/>
          </p:cNvSpPr>
          <p:nvPr/>
        </p:nvSpPr>
        <p:spPr bwMode="auto">
          <a:xfrm>
            <a:off x="1120345" y="4343400"/>
            <a:ext cx="223245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50000"/>
              </a:spcBef>
              <a:spcAft>
                <a:spcPct val="0"/>
              </a:spcAft>
              <a:buClrTx/>
              <a:buSzTx/>
              <a:buFontTx/>
              <a:buNone/>
            </a:pPr>
            <a:r>
              <a:rPr lang="nl-NL" altLang="nl-NL" sz="1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Rol CM: intensief </a:t>
            </a:r>
          </a:p>
          <a:p>
            <a:pPr fontAlgn="base">
              <a:spcBef>
                <a:spcPct val="50000"/>
              </a:spcBef>
              <a:spcAft>
                <a:spcPct val="0"/>
              </a:spcAft>
              <a:buClrTx/>
              <a:buSzTx/>
              <a:buFontTx/>
              <a:buNone/>
            </a:pPr>
            <a:r>
              <a:rPr lang="nl-NL" altLang="nl-NL" sz="1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individueel </a:t>
            </a:r>
            <a:r>
              <a:rPr lang="nl-NL" altLang="nl-NL" sz="1400" b="1" dirty="0" smtClean="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contact + geïndiceerde collega’s en resources </a:t>
            </a:r>
            <a:endParaRPr lang="nl-NL" altLang="nl-NL" sz="1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fontAlgn="base">
              <a:spcBef>
                <a:spcPct val="50000"/>
              </a:spcBef>
              <a:spcAft>
                <a:spcPct val="0"/>
              </a:spcAft>
              <a:buClrTx/>
              <a:buSzTx/>
              <a:buFontTx/>
              <a:buNone/>
            </a:pPr>
            <a:r>
              <a:rPr lang="en-US" altLang="nl-NL" sz="1400" b="1" dirty="0" err="1">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Gericht</a:t>
            </a:r>
            <a:r>
              <a:rPr lang="en-US" altLang="nl-NL" sz="1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op strengths</a:t>
            </a:r>
            <a:endParaRPr lang="nl-NL" altLang="nl-NL" sz="1400" b="1"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19824" name="AutoShape 16"/>
          <p:cNvSpPr>
            <a:spLocks/>
          </p:cNvSpPr>
          <p:nvPr/>
        </p:nvSpPr>
        <p:spPr bwMode="auto">
          <a:xfrm>
            <a:off x="3352800" y="4343400"/>
            <a:ext cx="152400" cy="1066800"/>
          </a:xfrm>
          <a:prstGeom prst="rightBrace">
            <a:avLst>
              <a:gd name="adj1" fmla="val 5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FontTx/>
              <a:buNone/>
            </a:pPr>
            <a:endParaRPr lang="nl-NL" altLang="nl-NL">
              <a:solidFill>
                <a:prstClr val="black"/>
              </a:solidFill>
              <a:latin typeface="Arial" panose="020B0604020202020204" pitchFamily="34" charset="0"/>
              <a:ea typeface="MS PGothic" panose="020B0600070205080204" pitchFamily="34" charset="-128"/>
            </a:endParaRPr>
          </a:p>
        </p:txBody>
      </p:sp>
      <p:sp>
        <p:nvSpPr>
          <p:cNvPr id="119825" name="Line 17"/>
          <p:cNvSpPr>
            <a:spLocks noChangeShapeType="1"/>
          </p:cNvSpPr>
          <p:nvPr/>
        </p:nvSpPr>
        <p:spPr bwMode="auto">
          <a:xfrm>
            <a:off x="6934200" y="29718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a typeface="MS PGothic" panose="020B0600070205080204" pitchFamily="34" charset="-128"/>
            </a:endParaRPr>
          </a:p>
        </p:txBody>
      </p:sp>
      <p:sp>
        <p:nvSpPr>
          <p:cNvPr id="119826" name="Line 18"/>
          <p:cNvSpPr>
            <a:spLocks noChangeShapeType="1"/>
          </p:cNvSpPr>
          <p:nvPr/>
        </p:nvSpPr>
        <p:spPr bwMode="auto">
          <a:xfrm flipH="1" flipV="1">
            <a:off x="3581400" y="1219200"/>
            <a:ext cx="12192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a typeface="MS PGothic" panose="020B0600070205080204" pitchFamily="34" charset="-128"/>
            </a:endParaRPr>
          </a:p>
        </p:txBody>
      </p:sp>
      <p:sp>
        <p:nvSpPr>
          <p:cNvPr id="119827" name="Line 19"/>
          <p:cNvSpPr>
            <a:spLocks noChangeShapeType="1"/>
          </p:cNvSpPr>
          <p:nvPr/>
        </p:nvSpPr>
        <p:spPr bwMode="auto">
          <a:xfrm flipH="1">
            <a:off x="3733800" y="3124200"/>
            <a:ext cx="1371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a typeface="MS PGothic" panose="020B0600070205080204" pitchFamily="34" charset="-128"/>
            </a:endParaRPr>
          </a:p>
        </p:txBody>
      </p:sp>
      <p:sp>
        <p:nvSpPr>
          <p:cNvPr id="119828" name="Line 20"/>
          <p:cNvSpPr>
            <a:spLocks noChangeShapeType="1"/>
          </p:cNvSpPr>
          <p:nvPr/>
        </p:nvSpPr>
        <p:spPr bwMode="auto">
          <a:xfrm flipH="1">
            <a:off x="3810000" y="4876800"/>
            <a:ext cx="1143000" cy="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a typeface="MS PGothic" panose="020B0600070205080204" pitchFamily="34" charset="-128"/>
            </a:endParaRPr>
          </a:p>
        </p:txBody>
      </p:sp>
      <p:sp>
        <p:nvSpPr>
          <p:cNvPr id="119829" name="AutoShape 21" descr="Gestippelde ruit"/>
          <p:cNvSpPr>
            <a:spLocks noChangeArrowheads="1"/>
          </p:cNvSpPr>
          <p:nvPr/>
        </p:nvSpPr>
        <p:spPr bwMode="auto">
          <a:xfrm>
            <a:off x="6781800" y="762000"/>
            <a:ext cx="1295400" cy="1676400"/>
          </a:xfrm>
          <a:prstGeom prst="parallelogram">
            <a:avLst>
              <a:gd name="adj" fmla="val 79722"/>
            </a:avLst>
          </a:prstGeom>
          <a:solidFill>
            <a:schemeClr val="folHlink"/>
          </a:solidFill>
          <a:ln w="9525">
            <a:solidFill>
              <a:srgbClr val="0000FF"/>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FontTx/>
              <a:buNone/>
            </a:pPr>
            <a:endParaRPr lang="nl-NL" altLang="nl-NL">
              <a:solidFill>
                <a:prstClr val="black"/>
              </a:solidFill>
              <a:latin typeface="Arial" panose="020B0604020202020204" pitchFamily="34" charset="0"/>
              <a:ea typeface="MS PGothic" panose="020B0600070205080204" pitchFamily="34" charset="-128"/>
            </a:endParaRPr>
          </a:p>
        </p:txBody>
      </p:sp>
      <p:sp>
        <p:nvSpPr>
          <p:cNvPr id="119830" name="Line 22"/>
          <p:cNvSpPr>
            <a:spLocks noChangeShapeType="1"/>
          </p:cNvSpPr>
          <p:nvPr/>
        </p:nvSpPr>
        <p:spPr bwMode="auto">
          <a:xfrm>
            <a:off x="7162800" y="1981200"/>
            <a:ext cx="6858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a typeface="MS PGothic" panose="020B0600070205080204" pitchFamily="34" charset="-128"/>
            </a:endParaRPr>
          </a:p>
        </p:txBody>
      </p:sp>
      <p:sp>
        <p:nvSpPr>
          <p:cNvPr id="53269" name="Rectangle 23"/>
          <p:cNvSpPr>
            <a:spLocks noChangeArrowheads="1"/>
          </p:cNvSpPr>
          <p:nvPr/>
        </p:nvSpPr>
        <p:spPr bwMode="auto">
          <a:xfrm>
            <a:off x="7391401" y="2997201"/>
            <a:ext cx="30956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FontTx/>
              <a:buNone/>
            </a:pPr>
            <a:r>
              <a:rPr lang="nl-NL" altLang="nl-NL" sz="1400" b="1" dirty="0">
                <a:solidFill>
                  <a:prstClr val="black"/>
                </a:solidFill>
                <a:latin typeface="Arial" panose="020B0604020202020204" pitchFamily="34" charset="0"/>
                <a:ea typeface="MS PGothic" panose="020B0600070205080204" pitchFamily="34" charset="-128"/>
              </a:rPr>
              <a:t>CM blijft individuele belangenbehartiger en let op lange termijn </a:t>
            </a:r>
            <a:r>
              <a:rPr lang="nl-NL" altLang="nl-NL" sz="1400" b="1" dirty="0" smtClean="0">
                <a:solidFill>
                  <a:prstClr val="black"/>
                </a:solidFill>
                <a:latin typeface="Arial" panose="020B0604020202020204" pitchFamily="34" charset="0"/>
                <a:ea typeface="MS PGothic" panose="020B0600070205080204" pitchFamily="34" charset="-128"/>
              </a:rPr>
              <a:t>doelen:</a:t>
            </a:r>
            <a:endParaRPr lang="nl-NL" altLang="nl-NL" sz="1400" b="1" dirty="0">
              <a:solidFill>
                <a:prstClr val="black"/>
              </a:solidFill>
              <a:latin typeface="Arial" panose="020B0604020202020204" pitchFamily="34" charset="0"/>
              <a:ea typeface="MS PGothic" panose="020B0600070205080204" pitchFamily="34" charset="-128"/>
            </a:endParaRPr>
          </a:p>
          <a:p>
            <a:pPr fontAlgn="base">
              <a:spcBef>
                <a:spcPct val="0"/>
              </a:spcBef>
              <a:spcAft>
                <a:spcPct val="0"/>
              </a:spcAft>
              <a:buClrTx/>
              <a:buSzTx/>
              <a:buFontTx/>
              <a:buNone/>
            </a:pPr>
            <a:r>
              <a:rPr lang="nl-NL" altLang="nl-NL" sz="1400" b="1" dirty="0">
                <a:solidFill>
                  <a:prstClr val="black"/>
                </a:solidFill>
                <a:latin typeface="Arial" panose="020B0604020202020204" pitchFamily="34" charset="0"/>
                <a:ea typeface="MS PGothic" panose="020B0600070205080204" pitchFamily="34" charset="-128"/>
              </a:rPr>
              <a:t>Continuïteit van herstel door pieken en dalen</a:t>
            </a:r>
          </a:p>
        </p:txBody>
      </p:sp>
    </p:spTree>
    <p:extLst>
      <p:ext uri="{BB962C8B-B14F-4D97-AF65-F5344CB8AC3E}">
        <p14:creationId xmlns:p14="http://schemas.microsoft.com/office/powerpoint/2010/main" val="3267970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nl-NL" smtClean="0"/>
              <a:t>Wat levert FACT nu op?</a:t>
            </a:r>
            <a:endParaRPr lang="nl-NL" altLang="nl-NL" smtClean="0"/>
          </a:p>
        </p:txBody>
      </p:sp>
      <p:sp>
        <p:nvSpPr>
          <p:cNvPr id="55299" name="Rectangle 3"/>
          <p:cNvSpPr>
            <a:spLocks noGrp="1" noChangeArrowheads="1"/>
          </p:cNvSpPr>
          <p:nvPr>
            <p:ph idx="1"/>
          </p:nvPr>
        </p:nvSpPr>
        <p:spPr/>
        <p:txBody>
          <a:bodyPr/>
          <a:lstStyle/>
          <a:p>
            <a:pPr eaLnBrk="1" hangingPunct="1"/>
            <a:r>
              <a:rPr lang="en-US" altLang="nl-NL" sz="2400" dirty="0" err="1"/>
              <a:t>Flexibele</a:t>
            </a:r>
            <a:r>
              <a:rPr lang="en-US" altLang="nl-NL" sz="2400" dirty="0"/>
              <a:t> </a:t>
            </a:r>
            <a:r>
              <a:rPr lang="en-US" altLang="nl-NL" sz="2400" dirty="0" err="1"/>
              <a:t>zorg</a:t>
            </a:r>
            <a:endParaRPr lang="en-US" altLang="nl-NL" sz="2400" dirty="0"/>
          </a:p>
          <a:p>
            <a:pPr eaLnBrk="1" hangingPunct="1"/>
            <a:r>
              <a:rPr lang="en-US" altLang="nl-NL" sz="2400" dirty="0" err="1"/>
              <a:t>Lage</a:t>
            </a:r>
            <a:r>
              <a:rPr lang="en-US" altLang="nl-NL" sz="2400" dirty="0"/>
              <a:t> drop </a:t>
            </a:r>
            <a:r>
              <a:rPr lang="en-US" altLang="nl-NL" sz="2400" dirty="0" smtClean="0"/>
              <a:t>out (</a:t>
            </a:r>
            <a:r>
              <a:rPr lang="en-US" altLang="nl-NL" sz="2400" dirty="0" err="1" smtClean="0"/>
              <a:t>Nugter</a:t>
            </a:r>
            <a:r>
              <a:rPr lang="en-US" altLang="nl-NL" sz="2400" dirty="0" smtClean="0"/>
              <a:t> et al, 2015)</a:t>
            </a:r>
            <a:endParaRPr lang="en-US" altLang="nl-NL" sz="2400" dirty="0"/>
          </a:p>
          <a:p>
            <a:pPr eaLnBrk="1" hangingPunct="1"/>
            <a:r>
              <a:rPr lang="en-US" altLang="nl-NL" sz="2400" dirty="0"/>
              <a:t>Minder </a:t>
            </a:r>
            <a:r>
              <a:rPr lang="en-US" altLang="nl-NL" sz="2400" dirty="0" err="1"/>
              <a:t>en</a:t>
            </a:r>
            <a:r>
              <a:rPr lang="en-US" altLang="nl-NL" sz="2400" dirty="0"/>
              <a:t> </a:t>
            </a:r>
            <a:r>
              <a:rPr lang="en-US" altLang="nl-NL" sz="2400" dirty="0" err="1"/>
              <a:t>kortere</a:t>
            </a:r>
            <a:r>
              <a:rPr lang="en-US" altLang="nl-NL" sz="2400" dirty="0"/>
              <a:t> </a:t>
            </a:r>
            <a:r>
              <a:rPr lang="en-US" altLang="nl-NL" sz="2400" dirty="0" err="1"/>
              <a:t>opnames</a:t>
            </a:r>
            <a:r>
              <a:rPr lang="en-US" altLang="nl-NL" sz="2400" dirty="0"/>
              <a:t> (</a:t>
            </a:r>
            <a:r>
              <a:rPr lang="en-US" altLang="nl-NL" sz="2400" dirty="0" err="1"/>
              <a:t>Beter</a:t>
            </a:r>
            <a:r>
              <a:rPr lang="en-US" altLang="nl-NL" sz="2400" dirty="0"/>
              <a:t> </a:t>
            </a:r>
            <a:r>
              <a:rPr lang="en-US" altLang="nl-NL" sz="2400" dirty="0" err="1"/>
              <a:t>worden</a:t>
            </a:r>
            <a:r>
              <a:rPr lang="en-US" altLang="nl-NL" sz="2400" dirty="0"/>
              <a:t> doe je </a:t>
            </a:r>
            <a:r>
              <a:rPr lang="en-US" altLang="nl-NL" sz="2400" dirty="0" err="1"/>
              <a:t>thuis</a:t>
            </a:r>
            <a:r>
              <a:rPr lang="en-US" altLang="nl-NL" sz="2400" dirty="0" smtClean="0"/>
              <a:t>) (</a:t>
            </a:r>
            <a:r>
              <a:rPr lang="en-US" altLang="nl-NL" sz="2400" dirty="0" err="1" smtClean="0"/>
              <a:t>Nugter</a:t>
            </a:r>
            <a:r>
              <a:rPr lang="en-US" altLang="nl-NL" sz="2400" dirty="0" smtClean="0"/>
              <a:t> et al, 2015)</a:t>
            </a:r>
            <a:endParaRPr lang="en-US" altLang="nl-NL" sz="2400" dirty="0"/>
          </a:p>
          <a:p>
            <a:pPr eaLnBrk="1" hangingPunct="1"/>
            <a:r>
              <a:rPr lang="en-US" altLang="nl-NL" sz="2400" dirty="0"/>
              <a:t>Meer </a:t>
            </a:r>
            <a:r>
              <a:rPr lang="en-US" altLang="nl-NL" sz="2400" dirty="0" err="1"/>
              <a:t>mensen</a:t>
            </a:r>
            <a:r>
              <a:rPr lang="en-US" altLang="nl-NL" sz="2400" dirty="0"/>
              <a:t> </a:t>
            </a:r>
            <a:r>
              <a:rPr lang="en-US" altLang="nl-NL" sz="2400" dirty="0" err="1"/>
              <a:t>aan</a:t>
            </a:r>
            <a:r>
              <a:rPr lang="en-US" altLang="nl-NL" sz="2400" dirty="0"/>
              <a:t> het </a:t>
            </a:r>
            <a:r>
              <a:rPr lang="en-US" altLang="nl-NL" sz="2400" dirty="0" err="1"/>
              <a:t>werk</a:t>
            </a:r>
            <a:endParaRPr lang="en-US" altLang="nl-NL" sz="2400" dirty="0"/>
          </a:p>
          <a:p>
            <a:pPr eaLnBrk="1" hangingPunct="1"/>
            <a:r>
              <a:rPr lang="en-US" altLang="nl-NL" sz="2400" dirty="0" err="1"/>
              <a:t>Betere</a:t>
            </a:r>
            <a:r>
              <a:rPr lang="en-US" altLang="nl-NL" sz="2400" dirty="0"/>
              <a:t> </a:t>
            </a:r>
            <a:r>
              <a:rPr lang="en-US" altLang="nl-NL" sz="2400" dirty="0" err="1"/>
              <a:t>samenwerking</a:t>
            </a:r>
            <a:r>
              <a:rPr lang="en-US" altLang="nl-NL" sz="2400" dirty="0"/>
              <a:t> met </a:t>
            </a:r>
            <a:r>
              <a:rPr lang="en-US" altLang="nl-NL" sz="2400" dirty="0" err="1"/>
              <a:t>andere</a:t>
            </a:r>
            <a:r>
              <a:rPr lang="en-US" altLang="nl-NL" sz="2400" dirty="0"/>
              <a:t> </a:t>
            </a:r>
            <a:r>
              <a:rPr lang="en-US" altLang="nl-NL" sz="2400" dirty="0" err="1"/>
              <a:t>instellingen</a:t>
            </a:r>
            <a:r>
              <a:rPr lang="en-US" altLang="nl-NL" sz="2400" dirty="0"/>
              <a:t> (GGZ </a:t>
            </a:r>
            <a:r>
              <a:rPr lang="en-US" altLang="nl-NL" sz="2400" dirty="0" err="1"/>
              <a:t>krijgt</a:t>
            </a:r>
            <a:r>
              <a:rPr lang="en-US" altLang="nl-NL" sz="2400" dirty="0"/>
              <a:t> </a:t>
            </a:r>
            <a:r>
              <a:rPr lang="en-US" altLang="nl-NL" sz="2400" dirty="0" err="1"/>
              <a:t>een</a:t>
            </a:r>
            <a:r>
              <a:rPr lang="en-US" altLang="nl-NL" sz="2400" dirty="0"/>
              <a:t> </a:t>
            </a:r>
            <a:r>
              <a:rPr lang="en-US" altLang="nl-NL" sz="2400" dirty="0" err="1"/>
              <a:t>gezicht</a:t>
            </a:r>
            <a:r>
              <a:rPr lang="en-US" altLang="nl-NL" sz="2400" dirty="0" smtClean="0"/>
              <a:t>)</a:t>
            </a:r>
          </a:p>
          <a:p>
            <a:pPr eaLnBrk="1" hangingPunct="1"/>
            <a:r>
              <a:rPr lang="en-US" altLang="nl-NL" dirty="0" err="1" smtClean="0"/>
              <a:t>Hoge</a:t>
            </a:r>
            <a:r>
              <a:rPr lang="en-US" altLang="nl-NL" dirty="0" smtClean="0"/>
              <a:t> </a:t>
            </a:r>
            <a:r>
              <a:rPr lang="en-US" altLang="nl-NL" dirty="0" err="1" smtClean="0"/>
              <a:t>tevredenheid</a:t>
            </a:r>
            <a:r>
              <a:rPr lang="en-US" altLang="nl-NL" dirty="0" smtClean="0"/>
              <a:t> </a:t>
            </a:r>
            <a:r>
              <a:rPr lang="en-US" altLang="nl-NL" dirty="0" err="1" smtClean="0"/>
              <a:t>cliënten</a:t>
            </a:r>
            <a:r>
              <a:rPr lang="en-US" altLang="nl-NL" dirty="0" smtClean="0"/>
              <a:t> (RET, 2015)</a:t>
            </a:r>
            <a:endParaRPr lang="en-US" altLang="nl-NL" sz="2400" dirty="0"/>
          </a:p>
          <a:p>
            <a:pPr eaLnBrk="1" hangingPunct="1"/>
            <a:r>
              <a:rPr lang="en-US" altLang="nl-NL" sz="2400" dirty="0" smtClean="0"/>
              <a:t>Meer </a:t>
            </a:r>
            <a:r>
              <a:rPr lang="en-US" altLang="nl-NL" sz="2400" dirty="0" err="1" smtClean="0"/>
              <a:t>onderzoek</a:t>
            </a:r>
            <a:r>
              <a:rPr lang="en-US" altLang="nl-NL" sz="2400" dirty="0" smtClean="0"/>
              <a:t> </a:t>
            </a:r>
            <a:r>
              <a:rPr lang="en-US" altLang="nl-NL" sz="2400" dirty="0" err="1"/>
              <a:t>noodzakelijk</a:t>
            </a:r>
            <a:r>
              <a:rPr lang="en-US" altLang="nl-NL" sz="2400" dirty="0"/>
              <a:t>!</a:t>
            </a:r>
          </a:p>
          <a:p>
            <a:pPr eaLnBrk="1" hangingPunct="1">
              <a:buFontTx/>
              <a:buNone/>
            </a:pPr>
            <a:endParaRPr lang="en-US" altLang="nl-NL" dirty="0" smtClean="0"/>
          </a:p>
          <a:p>
            <a:pPr eaLnBrk="1" hangingPunct="1"/>
            <a:endParaRPr lang="nl-NL" altLang="nl-NL" dirty="0" smtClean="0"/>
          </a:p>
        </p:txBody>
      </p:sp>
    </p:spTree>
    <p:extLst>
      <p:ext uri="{BB962C8B-B14F-4D97-AF65-F5344CB8AC3E}">
        <p14:creationId xmlns:p14="http://schemas.microsoft.com/office/powerpoint/2010/main" val="1127213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9857" y="625910"/>
            <a:ext cx="9601200" cy="1303337"/>
          </a:xfrm>
        </p:spPr>
        <p:txBody>
          <a:bodyPr>
            <a:normAutofit/>
          </a:bodyPr>
          <a:lstStyle/>
          <a:p>
            <a:pPr algn="ctr"/>
            <a:r>
              <a:rPr lang="nl-NL" sz="2800" b="1" dirty="0" smtClean="0">
                <a:latin typeface="Verdana" panose="020B0604030504040204" pitchFamily="34" charset="0"/>
                <a:ea typeface="Verdana" panose="020B0604030504040204" pitchFamily="34" charset="0"/>
                <a:cs typeface="Verdana" panose="020B0604030504040204" pitchFamily="34" charset="0"/>
              </a:rPr>
              <a:t>WAAR SCOREN DE FACT TEAMS GOED OP? </a:t>
            </a:r>
            <a:endParaRPr lang="nl-NL" sz="28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Tijdelijke aanduiding voor inhoud 2"/>
          <p:cNvSpPr>
            <a:spLocks noGrp="1"/>
          </p:cNvSpPr>
          <p:nvPr>
            <p:ph idx="4294967295"/>
          </p:nvPr>
        </p:nvSpPr>
        <p:spPr>
          <a:xfrm>
            <a:off x="1676400" y="2085975"/>
            <a:ext cx="10515600" cy="5173663"/>
          </a:xfrm>
        </p:spPr>
        <p:txBody>
          <a:bodyPr>
            <a:normAutofit fontScale="70000" lnSpcReduction="20000"/>
          </a:bodyPr>
          <a:lstStyle/>
          <a:p>
            <a:pPr marL="0" indent="0">
              <a:buNone/>
            </a:pPr>
            <a:r>
              <a:rPr lang="nl-NL" sz="2900" b="1" dirty="0">
                <a:solidFill>
                  <a:srgbClr val="00B050"/>
                </a:solidFill>
                <a:latin typeface="Verdana" panose="020B0604030504040204" pitchFamily="34" charset="0"/>
                <a:ea typeface="Verdana" panose="020B0604030504040204" pitchFamily="34" charset="0"/>
                <a:cs typeface="Verdana" panose="020B0604030504040204" pitchFamily="34" charset="0"/>
              </a:rPr>
              <a:t>Items waarop de teams gemiddeld </a:t>
            </a:r>
            <a:r>
              <a:rPr lang="nl-NL" sz="29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een </a:t>
            </a:r>
            <a:r>
              <a:rPr lang="nl-NL" sz="2900" b="1" dirty="0">
                <a:solidFill>
                  <a:srgbClr val="00B050"/>
                </a:solidFill>
                <a:latin typeface="Verdana" panose="020B0604030504040204" pitchFamily="34" charset="0"/>
                <a:ea typeface="Verdana" panose="020B0604030504040204" pitchFamily="34" charset="0"/>
                <a:cs typeface="Verdana" panose="020B0604030504040204" pitchFamily="34" charset="0"/>
              </a:rPr>
              <a:t>score &gt;</a:t>
            </a:r>
            <a:r>
              <a:rPr lang="nl-NL" sz="29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4.5 op behalen, </a:t>
            </a:r>
            <a:r>
              <a:rPr lang="nl-NL" sz="2900" b="1" dirty="0">
                <a:solidFill>
                  <a:srgbClr val="00B050"/>
                </a:solidFill>
                <a:latin typeface="Verdana" panose="020B0604030504040204" pitchFamily="34" charset="0"/>
                <a:ea typeface="Verdana" panose="020B0604030504040204" pitchFamily="34" charset="0"/>
                <a:cs typeface="Verdana" panose="020B0604030504040204" pitchFamily="34" charset="0"/>
              </a:rPr>
              <a:t>zijn: </a:t>
            </a:r>
            <a:endParaRPr lang="nl-NL" sz="2900" b="1" dirty="0" smtClean="0">
              <a:solidFill>
                <a:srgbClr val="00B05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3200" b="1" dirty="0" smtClean="0">
                <a:latin typeface="Verdana" panose="020B0604030504040204" pitchFamily="34" charset="0"/>
                <a:ea typeface="Verdana" panose="020B0604030504040204" pitchFamily="34" charset="0"/>
                <a:cs typeface="Verdana" panose="020B0604030504040204" pitchFamily="34" charset="0"/>
              </a:rPr>
              <a:t>Personeelsbezetting						Verpleegkundige</a:t>
            </a:r>
          </a:p>
          <a:p>
            <a:pPr marL="0" indent="0">
              <a:buNone/>
            </a:pPr>
            <a:r>
              <a:rPr lang="nl-NL" sz="3200" b="1" dirty="0" err="1" smtClean="0">
                <a:latin typeface="Verdana" panose="020B0604030504040204" pitchFamily="34" charset="0"/>
                <a:ea typeface="Verdana" panose="020B0604030504040204" pitchFamily="34" charset="0"/>
                <a:cs typeface="Verdana" panose="020B0604030504040204" pitchFamily="34" charset="0"/>
              </a:rPr>
              <a:t>FACTbord</a:t>
            </a:r>
            <a:r>
              <a:rPr lang="nl-NL" sz="3200" b="1" dirty="0" smtClean="0">
                <a:latin typeface="Verdana" panose="020B0604030504040204" pitchFamily="34" charset="0"/>
                <a:ea typeface="Verdana" panose="020B0604030504040204" pitchFamily="34" charset="0"/>
                <a:cs typeface="Verdana" panose="020B0604030504040204" pitchFamily="34" charset="0"/>
              </a:rPr>
              <a:t> overleg</a:t>
            </a:r>
            <a:r>
              <a:rPr lang="nl-NL" sz="3200" b="1" dirty="0">
                <a:latin typeface="Verdana" panose="020B0604030504040204" pitchFamily="34" charset="0"/>
                <a:ea typeface="Verdana" panose="020B0604030504040204" pitchFamily="34" charset="0"/>
                <a:cs typeface="Verdana" panose="020B0604030504040204" pitchFamily="34" charset="0"/>
              </a:rPr>
              <a:t>	</a:t>
            </a:r>
            <a:r>
              <a:rPr lang="nl-NL" sz="3200" b="1" dirty="0" smtClean="0">
                <a:latin typeface="Verdana" panose="020B0604030504040204" pitchFamily="34" charset="0"/>
                <a:ea typeface="Verdana" panose="020B0604030504040204" pitchFamily="34" charset="0"/>
                <a:cs typeface="Verdana" panose="020B0604030504040204" pitchFamily="34" charset="0"/>
              </a:rPr>
              <a:t>					Behandelbijeenkomst cliënt</a:t>
            </a:r>
          </a:p>
          <a:p>
            <a:pPr marL="0" indent="0">
              <a:buNone/>
            </a:pPr>
            <a:r>
              <a:rPr lang="nl-NL" sz="3200" b="1" dirty="0" smtClean="0">
                <a:latin typeface="Verdana" panose="020B0604030504040204" pitchFamily="34" charset="0"/>
                <a:ea typeface="Verdana" panose="020B0604030504040204" pitchFamily="34" charset="0"/>
                <a:cs typeface="Verdana" panose="020B0604030504040204" pitchFamily="34" charset="0"/>
              </a:rPr>
              <a:t>Multidisciplinaire </a:t>
            </a:r>
            <a:r>
              <a:rPr lang="nl-NL" sz="3200" b="1" dirty="0">
                <a:latin typeface="Verdana" panose="020B0604030504040204" pitchFamily="34" charset="0"/>
                <a:ea typeface="Verdana" panose="020B0604030504040204" pitchFamily="34" charset="0"/>
                <a:cs typeface="Verdana" panose="020B0604030504040204" pitchFamily="34" charset="0"/>
              </a:rPr>
              <a:t>praktische </a:t>
            </a:r>
            <a:r>
              <a:rPr lang="nl-NL" sz="3200" b="1" dirty="0" smtClean="0">
                <a:latin typeface="Verdana" panose="020B0604030504040204" pitchFamily="34" charset="0"/>
                <a:ea typeface="Verdana" panose="020B0604030504040204" pitchFamily="34" charset="0"/>
                <a:cs typeface="Verdana" panose="020B0604030504040204" pitchFamily="34" charset="0"/>
              </a:rPr>
              <a:t>zorg	</a:t>
            </a:r>
            <a:r>
              <a:rPr lang="nl-NL" sz="3200" b="1" dirty="0">
                <a:latin typeface="Verdana" panose="020B0604030504040204" pitchFamily="34" charset="0"/>
                <a:ea typeface="Verdana" panose="020B0604030504040204" pitchFamily="34" charset="0"/>
                <a:cs typeface="Verdana" panose="020B0604030504040204" pitchFamily="34" charset="0"/>
              </a:rPr>
              <a:t>M</a:t>
            </a:r>
            <a:r>
              <a:rPr lang="nl-NL" sz="3200" b="1" dirty="0" smtClean="0">
                <a:latin typeface="Verdana" panose="020B0604030504040204" pitchFamily="34" charset="0"/>
                <a:ea typeface="Verdana" panose="020B0604030504040204" pitchFamily="34" charset="0"/>
                <a:cs typeface="Verdana" panose="020B0604030504040204" pitchFamily="34" charset="0"/>
              </a:rPr>
              <a:t>edicatiebeleid</a:t>
            </a:r>
          </a:p>
          <a:p>
            <a:pPr marL="0" indent="0">
              <a:buNone/>
            </a:pPr>
            <a:r>
              <a:rPr lang="nl-NL" sz="3200" b="1" dirty="0">
                <a:latin typeface="Verdana" panose="020B0604030504040204" pitchFamily="34" charset="0"/>
                <a:ea typeface="Verdana" panose="020B0604030504040204" pitchFamily="34" charset="0"/>
                <a:cs typeface="Verdana" panose="020B0604030504040204" pitchFamily="34" charset="0"/>
              </a:rPr>
              <a:t>W</a:t>
            </a:r>
            <a:r>
              <a:rPr lang="nl-NL" sz="3200" b="1" dirty="0" smtClean="0">
                <a:latin typeface="Verdana" panose="020B0604030504040204" pitchFamily="34" charset="0"/>
                <a:ea typeface="Verdana" panose="020B0604030504040204" pitchFamily="34" charset="0"/>
                <a:cs typeface="Verdana" panose="020B0604030504040204" pitchFamily="34" charset="0"/>
              </a:rPr>
              <a:t>achtlijst									Bij opname</a:t>
            </a:r>
          </a:p>
          <a:p>
            <a:pPr marL="0" indent="0">
              <a:buNone/>
            </a:pPr>
            <a:r>
              <a:rPr lang="nl-NL" sz="3200" b="1" dirty="0">
                <a:latin typeface="Verdana" panose="020B0604030504040204" pitchFamily="34" charset="0"/>
                <a:ea typeface="Verdana" panose="020B0604030504040204" pitchFamily="34" charset="0"/>
                <a:cs typeface="Verdana" panose="020B0604030504040204" pitchFamily="34" charset="0"/>
              </a:rPr>
              <a:t>U</a:t>
            </a:r>
            <a:r>
              <a:rPr lang="nl-NL" sz="3200" b="1" dirty="0" smtClean="0">
                <a:latin typeface="Verdana" panose="020B0604030504040204" pitchFamily="34" charset="0"/>
                <a:ea typeface="Verdana" panose="020B0604030504040204" pitchFamily="34" charset="0"/>
                <a:cs typeface="Verdana" panose="020B0604030504040204" pitchFamily="34" charset="0"/>
              </a:rPr>
              <a:t>itschrijving </a:t>
            </a:r>
            <a:r>
              <a:rPr lang="nl-NL" sz="3200" b="1" dirty="0">
                <a:latin typeface="Verdana" panose="020B0604030504040204" pitchFamily="34" charset="0"/>
                <a:ea typeface="Verdana" panose="020B0604030504040204" pitchFamily="34" charset="0"/>
                <a:cs typeface="Verdana" panose="020B0604030504040204" pitchFamily="34" charset="0"/>
              </a:rPr>
              <a:t>uit </a:t>
            </a:r>
            <a:r>
              <a:rPr lang="nl-NL" sz="3200" b="1" dirty="0" smtClean="0">
                <a:latin typeface="Verdana" panose="020B0604030504040204" pitchFamily="34" charset="0"/>
                <a:ea typeface="Verdana" panose="020B0604030504040204" pitchFamily="34" charset="0"/>
                <a:cs typeface="Verdana" panose="020B0604030504040204" pitchFamily="34" charset="0"/>
              </a:rPr>
              <a:t>FACT</a:t>
            </a:r>
            <a:r>
              <a:rPr lang="nl-NL" sz="3200" b="1" dirty="0">
                <a:latin typeface="Verdana" panose="020B0604030504040204" pitchFamily="34" charset="0"/>
                <a:ea typeface="Verdana" panose="020B0604030504040204" pitchFamily="34" charset="0"/>
                <a:cs typeface="Verdana" panose="020B0604030504040204" pitchFamily="34" charset="0"/>
              </a:rPr>
              <a:t>	</a:t>
            </a:r>
            <a:r>
              <a:rPr lang="nl-NL" sz="3200" b="1" dirty="0" smtClean="0">
                <a:latin typeface="Verdana" panose="020B0604030504040204" pitchFamily="34" charset="0"/>
                <a:ea typeface="Verdana" panose="020B0604030504040204" pitchFamily="34" charset="0"/>
                <a:cs typeface="Verdana" panose="020B0604030504040204" pitchFamily="34" charset="0"/>
              </a:rPr>
              <a:t>				Overleg externe partners </a:t>
            </a:r>
          </a:p>
          <a:p>
            <a:pPr marL="0" indent="0">
              <a:buNone/>
            </a:pPr>
            <a:r>
              <a:rPr lang="nl-NL" sz="3200" b="1" dirty="0">
                <a:latin typeface="Verdana" panose="020B0604030504040204" pitchFamily="34" charset="0"/>
                <a:ea typeface="Verdana" panose="020B0604030504040204" pitchFamily="34" charset="0"/>
                <a:cs typeface="Verdana" panose="020B0604030504040204" pitchFamily="34" charset="0"/>
              </a:rPr>
              <a:t>V</a:t>
            </a:r>
            <a:r>
              <a:rPr lang="nl-NL" sz="3200" b="1" dirty="0" smtClean="0">
                <a:latin typeface="Verdana" panose="020B0604030504040204" pitchFamily="34" charset="0"/>
                <a:ea typeface="Verdana" panose="020B0604030504040204" pitchFamily="34" charset="0"/>
                <a:cs typeface="Verdana" panose="020B0604030504040204" pitchFamily="34" charset="0"/>
              </a:rPr>
              <a:t>erantwoordelijkheid voor 			No drop out 	</a:t>
            </a:r>
          </a:p>
          <a:p>
            <a:pPr marL="0" indent="0">
              <a:buNone/>
            </a:pPr>
            <a:r>
              <a:rPr lang="nl-NL" sz="3200" b="1" dirty="0" smtClean="0">
                <a:latin typeface="Verdana" panose="020B0604030504040204" pitchFamily="34" charset="0"/>
                <a:ea typeface="Verdana" panose="020B0604030504040204" pitchFamily="34" charset="0"/>
                <a:cs typeface="Verdana" panose="020B0604030504040204" pitchFamily="34" charset="0"/>
              </a:rPr>
              <a:t>planning van ontslag </a:t>
            </a:r>
          </a:p>
          <a:p>
            <a:pPr>
              <a:buFont typeface="Wingdings" panose="05000000000000000000" pitchFamily="2" charset="2"/>
              <a:buChar char="Ø"/>
            </a:pPr>
            <a:r>
              <a:rPr lang="nl-NL" sz="3200" dirty="0" smtClean="0">
                <a:latin typeface="Verdana" panose="020B0604030504040204" pitchFamily="34" charset="0"/>
                <a:ea typeface="Verdana" panose="020B0604030504040204" pitchFamily="34" charset="0"/>
                <a:cs typeface="Verdana" panose="020B0604030504040204" pitchFamily="34" charset="0"/>
              </a:rPr>
              <a:t>Het </a:t>
            </a:r>
            <a:r>
              <a:rPr lang="nl-NL" sz="3200" dirty="0">
                <a:latin typeface="Verdana" panose="020B0604030504040204" pitchFamily="34" charset="0"/>
                <a:ea typeface="Verdana" panose="020B0604030504040204" pitchFamily="34" charset="0"/>
                <a:cs typeface="Verdana" panose="020B0604030504040204" pitchFamily="34" charset="0"/>
              </a:rPr>
              <a:t>item multidisciplinair </a:t>
            </a:r>
            <a:r>
              <a:rPr lang="nl-NL" sz="3200" dirty="0" smtClean="0">
                <a:latin typeface="Verdana" panose="020B0604030504040204" pitchFamily="34" charset="0"/>
                <a:ea typeface="Verdana" panose="020B0604030504040204" pitchFamily="34" charset="0"/>
                <a:cs typeface="Verdana" panose="020B0604030504040204" pitchFamily="34" charset="0"/>
              </a:rPr>
              <a:t>FACT-bord </a:t>
            </a:r>
            <a:r>
              <a:rPr lang="nl-NL" sz="3200" dirty="0">
                <a:latin typeface="Verdana" panose="020B0604030504040204" pitchFamily="34" charset="0"/>
                <a:ea typeface="Verdana" panose="020B0604030504040204" pitchFamily="34" charset="0"/>
                <a:cs typeface="Verdana" panose="020B0604030504040204" pitchFamily="34" charset="0"/>
              </a:rPr>
              <a:t>overleg scoort </a:t>
            </a:r>
            <a:endParaRPr lang="nl-NL" sz="32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3200" dirty="0" smtClean="0">
                <a:latin typeface="Verdana" panose="020B0604030504040204" pitchFamily="34" charset="0"/>
                <a:ea typeface="Verdana" panose="020B0604030504040204" pitchFamily="34" charset="0"/>
                <a:cs typeface="Verdana" panose="020B0604030504040204" pitchFamily="34" charset="0"/>
              </a:rPr>
              <a:t>met </a:t>
            </a:r>
            <a:r>
              <a:rPr lang="nl-NL" sz="3200" dirty="0">
                <a:latin typeface="Verdana" panose="020B0604030504040204" pitchFamily="34" charset="0"/>
                <a:ea typeface="Verdana" panose="020B0604030504040204" pitchFamily="34" charset="0"/>
                <a:cs typeface="Verdana" panose="020B0604030504040204" pitchFamily="34" charset="0"/>
              </a:rPr>
              <a:t>een 4.80 </a:t>
            </a:r>
            <a:r>
              <a:rPr lang="nl-NL" sz="3200" dirty="0" smtClean="0">
                <a:latin typeface="Verdana" panose="020B0604030504040204" pitchFamily="34" charset="0"/>
                <a:ea typeface="Verdana" panose="020B0604030504040204" pitchFamily="34" charset="0"/>
                <a:cs typeface="Verdana" panose="020B0604030504040204" pitchFamily="34" charset="0"/>
              </a:rPr>
              <a:t>gemiddeld het </a:t>
            </a:r>
            <a:r>
              <a:rPr lang="nl-NL" sz="3200" dirty="0">
                <a:latin typeface="Verdana" panose="020B0604030504040204" pitchFamily="34" charset="0"/>
                <a:ea typeface="Verdana" panose="020B0604030504040204" pitchFamily="34" charset="0"/>
                <a:cs typeface="Verdana" panose="020B0604030504040204" pitchFamily="34" charset="0"/>
              </a:rPr>
              <a:t>hoogst. </a:t>
            </a:r>
          </a:p>
          <a:p>
            <a:endParaRPr lang="nl-NL" dirty="0"/>
          </a:p>
        </p:txBody>
      </p:sp>
      <p:pic>
        <p:nvPicPr>
          <p:cNvPr id="5" name="Afbeelding 4"/>
          <p:cNvPicPr>
            <a:picLocks noChangeAspect="1"/>
          </p:cNvPicPr>
          <p:nvPr/>
        </p:nvPicPr>
        <p:blipFill>
          <a:blip r:embed="rId3"/>
          <a:stretch>
            <a:fillRect/>
          </a:stretch>
        </p:blipFill>
        <p:spPr>
          <a:xfrm rot="12548633">
            <a:off x="10169004" y="4036692"/>
            <a:ext cx="2017951" cy="2487384"/>
          </a:xfrm>
          <a:prstGeom prst="rect">
            <a:avLst/>
          </a:prstGeom>
        </p:spPr>
      </p:pic>
    </p:spTree>
    <p:extLst>
      <p:ext uri="{BB962C8B-B14F-4D97-AF65-F5344CB8AC3E}">
        <p14:creationId xmlns:p14="http://schemas.microsoft.com/office/powerpoint/2010/main" val="692225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960" y="401952"/>
            <a:ext cx="10730748" cy="1303867"/>
          </a:xfrm>
        </p:spPr>
        <p:txBody>
          <a:bodyPr>
            <a:normAutofit/>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WAAR SCOREN DE FACT TEAMS LAAG OP?</a:t>
            </a:r>
            <a:endParaRPr lang="nl-NL" sz="32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Tijdelijke aanduiding voor inhoud 2"/>
          <p:cNvSpPr>
            <a:spLocks noGrp="1"/>
          </p:cNvSpPr>
          <p:nvPr>
            <p:ph idx="1"/>
          </p:nvPr>
        </p:nvSpPr>
        <p:spPr>
          <a:xfrm>
            <a:off x="659027" y="1435316"/>
            <a:ext cx="10849232" cy="4603020"/>
          </a:xfrm>
          <a:solidFill>
            <a:schemeClr val="accent4">
              <a:lumMod val="20000"/>
              <a:lumOff val="80000"/>
            </a:schemeClr>
          </a:solidFill>
        </p:spPr>
        <p:txBody>
          <a:bodyPr>
            <a:normAutofit/>
          </a:bodyPr>
          <a:lstStyle/>
          <a:p>
            <a:pPr marL="0" indent="0">
              <a:buNone/>
            </a:pPr>
            <a:r>
              <a:rPr lang="nl-NL" sz="2000" b="1" dirty="0">
                <a:solidFill>
                  <a:srgbClr val="C00000"/>
                </a:solidFill>
                <a:latin typeface="Verdana" panose="020B0604030504040204" pitchFamily="34" charset="0"/>
                <a:ea typeface="Verdana" panose="020B0604030504040204" pitchFamily="34" charset="0"/>
                <a:cs typeface="Verdana" panose="020B0604030504040204" pitchFamily="34" charset="0"/>
              </a:rPr>
              <a:t>Items waarop de teams gemiddeld laag scoren, een score &lt;3.0, zijn: </a:t>
            </a:r>
            <a:endParaRPr lang="nl-NL"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1200"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b="1" dirty="0">
                <a:latin typeface="Verdana" panose="020B0604030504040204" pitchFamily="34" charset="0"/>
                <a:ea typeface="Verdana" panose="020B0604030504040204" pitchFamily="34" charset="0"/>
                <a:cs typeface="Verdana" panose="020B0604030504040204" pitchFamily="34" charset="0"/>
              </a:rPr>
              <a:t>E</a:t>
            </a:r>
            <a:r>
              <a:rPr lang="nl-NL" b="1" dirty="0" smtClean="0">
                <a:latin typeface="Verdana" panose="020B0604030504040204" pitchFamily="34" charset="0"/>
                <a:ea typeface="Verdana" panose="020B0604030504040204" pitchFamily="34" charset="0"/>
                <a:cs typeface="Verdana" panose="020B0604030504040204" pitchFamily="34" charset="0"/>
              </a:rPr>
              <a:t>rvaringswerker</a:t>
            </a:r>
            <a:r>
              <a:rPr lang="nl-NL" b="1" dirty="0">
                <a:latin typeface="Verdana" panose="020B0604030504040204" pitchFamily="34" charset="0"/>
                <a:ea typeface="Verdana" panose="020B0604030504040204" pitchFamily="34" charset="0"/>
                <a:cs typeface="Verdana" panose="020B0604030504040204" pitchFamily="34" charset="0"/>
              </a:rPr>
              <a:t>	</a:t>
            </a:r>
            <a:r>
              <a:rPr lang="nl-NL" b="1" dirty="0" smtClean="0">
                <a:latin typeface="Verdana" panose="020B0604030504040204" pitchFamily="34" charset="0"/>
                <a:ea typeface="Verdana" panose="020B0604030504040204" pitchFamily="34" charset="0"/>
                <a:cs typeface="Verdana" panose="020B0604030504040204" pitchFamily="34" charset="0"/>
              </a:rPr>
              <a:t>			Verslavingsdeskundige</a:t>
            </a:r>
          </a:p>
          <a:p>
            <a:pPr marL="0" indent="0">
              <a:buNone/>
            </a:pPr>
            <a:r>
              <a:rPr lang="nl-NL" b="1" dirty="0">
                <a:latin typeface="Verdana" panose="020B0604030504040204" pitchFamily="34" charset="0"/>
                <a:ea typeface="Verdana" panose="020B0604030504040204" pitchFamily="34" charset="0"/>
                <a:cs typeface="Verdana" panose="020B0604030504040204" pitchFamily="34" charset="0"/>
              </a:rPr>
              <a:t>A</a:t>
            </a:r>
            <a:r>
              <a:rPr lang="nl-NL" b="1" dirty="0" smtClean="0">
                <a:latin typeface="Verdana" panose="020B0604030504040204" pitchFamily="34" charset="0"/>
                <a:ea typeface="Verdana" panose="020B0604030504040204" pitchFamily="34" charset="0"/>
                <a:cs typeface="Verdana" panose="020B0604030504040204" pitchFamily="34" charset="0"/>
              </a:rPr>
              <a:t>rbeidsdeskundige			Rehabilitatiespecialist</a:t>
            </a:r>
          </a:p>
          <a:p>
            <a:pPr marL="0" indent="0">
              <a:buNone/>
            </a:pPr>
            <a:r>
              <a:rPr lang="nl-NL" b="1" dirty="0">
                <a:latin typeface="Verdana" panose="020B0604030504040204" pitchFamily="34" charset="0"/>
                <a:ea typeface="Verdana" panose="020B0604030504040204" pitchFamily="34" charset="0"/>
                <a:cs typeface="Verdana" panose="020B0604030504040204" pitchFamily="34" charset="0"/>
              </a:rPr>
              <a:t>C</a:t>
            </a:r>
            <a:r>
              <a:rPr lang="nl-NL" b="1" dirty="0" smtClean="0">
                <a:latin typeface="Verdana" panose="020B0604030504040204" pitchFamily="34" charset="0"/>
                <a:ea typeface="Verdana" panose="020B0604030504040204" pitchFamily="34" charset="0"/>
                <a:cs typeface="Verdana" panose="020B0604030504040204" pitchFamily="34" charset="0"/>
              </a:rPr>
              <a:t>ontactfrequentie bord		Familie interventie </a:t>
            </a:r>
          </a:p>
          <a:p>
            <a:pPr marL="0" indent="0">
              <a:buNone/>
            </a:pPr>
            <a:r>
              <a:rPr lang="nl-NL" b="1" dirty="0">
                <a:latin typeface="Verdana" panose="020B0604030504040204" pitchFamily="34" charset="0"/>
                <a:ea typeface="Verdana" panose="020B0604030504040204" pitchFamily="34" charset="0"/>
                <a:cs typeface="Verdana" panose="020B0604030504040204" pitchFamily="34" charset="0"/>
              </a:rPr>
              <a:t>I</a:t>
            </a:r>
            <a:r>
              <a:rPr lang="nl-NL" b="1" dirty="0" smtClean="0">
                <a:latin typeface="Verdana" panose="020B0604030504040204" pitchFamily="34" charset="0"/>
                <a:ea typeface="Verdana" panose="020B0604030504040204" pitchFamily="34" charset="0"/>
                <a:cs typeface="Verdana" panose="020B0604030504040204" pitchFamily="34" charset="0"/>
              </a:rPr>
              <a:t>DDT model				</a:t>
            </a:r>
            <a:r>
              <a:rPr lang="nl-NL" b="1" dirty="0">
                <a:latin typeface="Verdana" panose="020B0604030504040204" pitchFamily="34" charset="0"/>
                <a:ea typeface="Verdana" panose="020B0604030504040204" pitchFamily="34" charset="0"/>
                <a:cs typeface="Verdana" panose="020B0604030504040204" pitchFamily="34" charset="0"/>
              </a:rPr>
              <a:t>	</a:t>
            </a:r>
            <a:r>
              <a:rPr lang="nl-NL" b="1" dirty="0" smtClean="0">
                <a:latin typeface="Verdana" panose="020B0604030504040204" pitchFamily="34" charset="0"/>
                <a:ea typeface="Verdana" panose="020B0604030504040204" pitchFamily="34" charset="0"/>
                <a:cs typeface="Verdana" panose="020B0604030504040204" pitchFamily="34" charset="0"/>
              </a:rPr>
              <a:t>	ROM gebruik</a:t>
            </a:r>
          </a:p>
          <a:p>
            <a:pPr marL="0" indent="0">
              <a:buNone/>
            </a:pPr>
            <a:endParaRPr lang="nl-NL"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000" dirty="0" smtClean="0">
                <a:latin typeface="Verdana" panose="020B0604030504040204" pitchFamily="34" charset="0"/>
                <a:ea typeface="Verdana" panose="020B0604030504040204" pitchFamily="34" charset="0"/>
                <a:cs typeface="Verdana" panose="020B0604030504040204" pitchFamily="34" charset="0"/>
              </a:rPr>
              <a:t>De </a:t>
            </a:r>
            <a:r>
              <a:rPr lang="nl-NL" sz="2000" dirty="0">
                <a:latin typeface="Verdana" panose="020B0604030504040204" pitchFamily="34" charset="0"/>
                <a:ea typeface="Verdana" panose="020B0604030504040204" pitchFamily="34" charset="0"/>
                <a:cs typeface="Verdana" panose="020B0604030504040204" pitchFamily="34" charset="0"/>
              </a:rPr>
              <a:t>arbeidsdeskundige is met een gemiddelde score van 2.62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000" dirty="0" smtClean="0">
                <a:latin typeface="Verdana" panose="020B0604030504040204" pitchFamily="34" charset="0"/>
                <a:ea typeface="Verdana" panose="020B0604030504040204" pitchFamily="34" charset="0"/>
                <a:cs typeface="Verdana" panose="020B0604030504040204" pitchFamily="34" charset="0"/>
              </a:rPr>
              <a:t>het </a:t>
            </a:r>
            <a:r>
              <a:rPr lang="nl-NL" sz="2000" dirty="0">
                <a:latin typeface="Verdana" panose="020B0604030504040204" pitchFamily="34" charset="0"/>
                <a:ea typeface="Verdana" panose="020B0604030504040204" pitchFamily="34" charset="0"/>
                <a:cs typeface="Verdana" panose="020B0604030504040204" pitchFamily="34" charset="0"/>
              </a:rPr>
              <a:t>laagst scorende item. </a:t>
            </a:r>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2323" y="4142459"/>
            <a:ext cx="2021445" cy="2491654"/>
          </a:xfrm>
          <a:prstGeom prst="rect">
            <a:avLst/>
          </a:prstGeom>
        </p:spPr>
      </p:pic>
    </p:spTree>
    <p:extLst>
      <p:ext uri="{BB962C8B-B14F-4D97-AF65-F5344CB8AC3E}">
        <p14:creationId xmlns:p14="http://schemas.microsoft.com/office/powerpoint/2010/main" val="2100530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752475"/>
            <a:ext cx="10515600" cy="1325563"/>
          </a:xfrm>
        </p:spPr>
        <p:txBody>
          <a:bodyPr>
            <a:normAutofit/>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TRENDS IN MODELGETROUWHEID</a:t>
            </a:r>
            <a:r>
              <a:rPr lang="nl-NL" sz="3200" b="1" dirty="0">
                <a:latin typeface="Verdana" panose="020B0604030504040204" pitchFamily="34" charset="0"/>
                <a:ea typeface="Verdana" panose="020B0604030504040204" pitchFamily="34" charset="0"/>
                <a:cs typeface="Verdana" panose="020B0604030504040204" pitchFamily="34" charset="0"/>
              </a:rPr>
              <a:t/>
            </a:r>
            <a:br>
              <a:rPr lang="nl-NL" sz="3200" b="1" dirty="0">
                <a:latin typeface="Verdana" panose="020B0604030504040204" pitchFamily="34" charset="0"/>
                <a:ea typeface="Verdana" panose="020B0604030504040204" pitchFamily="34" charset="0"/>
                <a:cs typeface="Verdana" panose="020B0604030504040204" pitchFamily="34" charset="0"/>
              </a:rPr>
            </a:br>
            <a:r>
              <a:rPr lang="nl-NL" sz="2400" b="1" i="1" dirty="0" smtClean="0">
                <a:latin typeface="Verdana" panose="020B0604030504040204" pitchFamily="34" charset="0"/>
                <a:ea typeface="Verdana" panose="020B0604030504040204" pitchFamily="34" charset="0"/>
                <a:cs typeface="Verdana" panose="020B0604030504040204" pitchFamily="34" charset="0"/>
              </a:rPr>
              <a:t>Enkele </a:t>
            </a:r>
            <a:r>
              <a:rPr lang="nl-NL" sz="2400" b="1" i="1" dirty="0">
                <a:latin typeface="Verdana" panose="020B0604030504040204" pitchFamily="34" charset="0"/>
                <a:ea typeface="Verdana" panose="020B0604030504040204" pitchFamily="34" charset="0"/>
                <a:cs typeface="Verdana" panose="020B0604030504040204" pitchFamily="34" charset="0"/>
              </a:rPr>
              <a:t>afzonderlijke items nader bekeken </a:t>
            </a:r>
            <a:endParaRPr lang="nl-NL" sz="2400" dirty="0"/>
          </a:p>
        </p:txBody>
      </p:sp>
      <p:sp>
        <p:nvSpPr>
          <p:cNvPr id="3" name="Tijdelijke aanduiding voor inhoud 2"/>
          <p:cNvSpPr>
            <a:spLocks noGrp="1"/>
          </p:cNvSpPr>
          <p:nvPr>
            <p:ph idx="4294967295"/>
          </p:nvPr>
        </p:nvSpPr>
        <p:spPr>
          <a:xfrm>
            <a:off x="755650" y="2332993"/>
            <a:ext cx="10979150" cy="4310062"/>
          </a:xfrm>
        </p:spPr>
        <p:txBody>
          <a:bodyPr>
            <a:normAutofit/>
          </a:bodyPr>
          <a:lstStyle/>
          <a:p>
            <a:pPr marL="0" indent="0" algn="ctr">
              <a:lnSpc>
                <a:spcPct val="100000"/>
              </a:lnSpc>
              <a:buNone/>
            </a:pPr>
            <a:r>
              <a:rPr lang="nl-NL" sz="2000" dirty="0" smtClean="0">
                <a:latin typeface="Verdana" panose="020B0604030504040204" pitchFamily="34" charset="0"/>
                <a:ea typeface="Verdana" panose="020B0604030504040204" pitchFamily="34" charset="0"/>
                <a:cs typeface="Verdana" panose="020B0604030504040204" pitchFamily="34" charset="0"/>
              </a:rPr>
              <a:t>Er is een significante </a:t>
            </a:r>
            <a:r>
              <a:rPr lang="nl-NL" sz="2000" i="1" dirty="0">
                <a:solidFill>
                  <a:srgbClr val="FF0000"/>
                </a:solidFill>
                <a:latin typeface="Verdana" panose="020B0604030504040204" pitchFamily="34" charset="0"/>
                <a:ea typeface="Verdana" panose="020B0604030504040204" pitchFamily="34" charset="0"/>
                <a:cs typeface="Verdana" panose="020B0604030504040204" pitchFamily="34" charset="0"/>
              </a:rPr>
              <a:t>negatieve</a:t>
            </a:r>
            <a:r>
              <a:rPr lang="nl-NL" sz="2000" dirty="0">
                <a:latin typeface="Verdana" panose="020B0604030504040204" pitchFamily="34" charset="0"/>
                <a:ea typeface="Verdana" panose="020B0604030504040204" pitchFamily="34" charset="0"/>
                <a:cs typeface="Verdana" panose="020B0604030504040204" pitchFamily="34" charset="0"/>
              </a:rPr>
              <a:t> correlatie tussen </a:t>
            </a:r>
            <a:r>
              <a:rPr lang="nl-NL" sz="2000" dirty="0" smtClean="0">
                <a:latin typeface="Verdana" panose="020B0604030504040204" pitchFamily="34" charset="0"/>
                <a:ea typeface="Verdana" panose="020B0604030504040204" pitchFamily="34" charset="0"/>
                <a:cs typeface="Verdana" panose="020B0604030504040204" pitchFamily="34" charset="0"/>
              </a:rPr>
              <a:t>het item </a:t>
            </a:r>
            <a:r>
              <a:rPr lang="nl-NL" sz="2000" b="1" dirty="0" smtClean="0">
                <a:latin typeface="Verdana" panose="020B0604030504040204" pitchFamily="34" charset="0"/>
                <a:ea typeface="Verdana" panose="020B0604030504040204" pitchFamily="34" charset="0"/>
                <a:cs typeface="Verdana" panose="020B0604030504040204" pitchFamily="34" charset="0"/>
              </a:rPr>
              <a:t>Verbetercyclus FACT</a:t>
            </a:r>
          </a:p>
          <a:p>
            <a:pPr marL="0" indent="0" algn="ctr">
              <a:lnSpc>
                <a:spcPct val="100000"/>
              </a:lnSpc>
              <a:buNone/>
            </a:pPr>
            <a:r>
              <a:rPr lang="nl-NL" sz="2000" dirty="0" smtClean="0">
                <a:latin typeface="Verdana" panose="020B0604030504040204" pitchFamily="34" charset="0"/>
                <a:ea typeface="Verdana" panose="020B0604030504040204" pitchFamily="34" charset="0"/>
                <a:cs typeface="Verdana" panose="020B0604030504040204" pitchFamily="34" charset="0"/>
              </a:rPr>
              <a:t>en </a:t>
            </a:r>
            <a:r>
              <a:rPr lang="nl-NL" sz="2000" dirty="0">
                <a:latin typeface="Verdana" panose="020B0604030504040204" pitchFamily="34" charset="0"/>
                <a:ea typeface="Verdana" panose="020B0604030504040204" pitchFamily="34" charset="0"/>
                <a:cs typeface="Verdana" panose="020B0604030504040204" pitchFamily="34" charset="0"/>
              </a:rPr>
              <a:t>het jaar van de </a:t>
            </a:r>
            <a:r>
              <a:rPr lang="nl-NL" sz="2000" dirty="0" smtClean="0">
                <a:latin typeface="Verdana" panose="020B0604030504040204" pitchFamily="34" charset="0"/>
                <a:ea typeface="Verdana" panose="020B0604030504040204" pitchFamily="34" charset="0"/>
                <a:cs typeface="Verdana" panose="020B0604030504040204" pitchFamily="34" charset="0"/>
              </a:rPr>
              <a:t>audit;</a:t>
            </a:r>
          </a:p>
          <a:p>
            <a:pPr marL="0" indent="0">
              <a:lnSpc>
                <a:spcPct val="100000"/>
              </a:lnSpc>
              <a:buNone/>
            </a:pPr>
            <a:endParaRPr lang="nl-NL" sz="2000" dirty="0" smtClean="0">
              <a:latin typeface="Verdana" panose="020B0604030504040204" pitchFamily="34" charset="0"/>
              <a:ea typeface="Verdana" panose="020B0604030504040204" pitchFamily="34" charset="0"/>
              <a:cs typeface="Verdana" panose="020B0604030504040204" pitchFamily="34" charset="0"/>
            </a:endParaRPr>
          </a:p>
          <a:p>
            <a:pPr>
              <a:lnSpc>
                <a:spcPct val="100000"/>
              </a:lnSpc>
              <a:buFont typeface="Wingdings" panose="05000000000000000000" pitchFamily="2" charset="2"/>
              <a:buChar char="Ø"/>
            </a:pPr>
            <a:r>
              <a:rPr lang="nl-NL" sz="2000" i="1" dirty="0">
                <a:latin typeface="Verdana" panose="020B0604030504040204" pitchFamily="34" charset="0"/>
                <a:ea typeface="Verdana" panose="020B0604030504040204" pitchFamily="34" charset="0"/>
                <a:cs typeface="Verdana" panose="020B0604030504040204" pitchFamily="34" charset="0"/>
              </a:rPr>
              <a:t>I</a:t>
            </a:r>
            <a:r>
              <a:rPr lang="nl-NL" sz="2000" i="1" dirty="0" smtClean="0">
                <a:latin typeface="Verdana" panose="020B0604030504040204" pitchFamily="34" charset="0"/>
                <a:ea typeface="Verdana" panose="020B0604030504040204" pitchFamily="34" charset="0"/>
                <a:cs typeface="Verdana" panose="020B0604030504040204" pitchFamily="34" charset="0"/>
              </a:rPr>
              <a:t>n </a:t>
            </a:r>
            <a:r>
              <a:rPr lang="nl-NL" sz="2000" i="1" dirty="0">
                <a:latin typeface="Verdana" panose="020B0604030504040204" pitchFamily="34" charset="0"/>
                <a:ea typeface="Verdana" panose="020B0604030504040204" pitchFamily="34" charset="0"/>
                <a:cs typeface="Verdana" panose="020B0604030504040204" pitchFamily="34" charset="0"/>
              </a:rPr>
              <a:t>de loop van de periode 2009-2014 </a:t>
            </a:r>
            <a:r>
              <a:rPr lang="nl-NL" sz="2000" i="1" dirty="0" smtClean="0">
                <a:latin typeface="Verdana" panose="020B0604030504040204" pitchFamily="34" charset="0"/>
                <a:ea typeface="Verdana" panose="020B0604030504040204" pitchFamily="34" charset="0"/>
                <a:cs typeface="Verdana" panose="020B0604030504040204" pitchFamily="34" charset="0"/>
              </a:rPr>
              <a:t>wordt er </a:t>
            </a:r>
            <a:r>
              <a:rPr lang="nl-NL" sz="2000" i="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minder</a:t>
            </a:r>
            <a:r>
              <a:rPr lang="nl-NL" sz="2000" b="1" i="1" dirty="0" smtClean="0">
                <a:latin typeface="Verdana" panose="020B0604030504040204" pitchFamily="34" charset="0"/>
                <a:ea typeface="Verdana" panose="020B0604030504040204" pitchFamily="34" charset="0"/>
                <a:cs typeface="Verdana" panose="020B0604030504040204" pitchFamily="34" charset="0"/>
              </a:rPr>
              <a:t> </a:t>
            </a:r>
            <a:r>
              <a:rPr lang="nl-NL" sz="2000" i="1" dirty="0">
                <a:latin typeface="Verdana" panose="020B0604030504040204" pitchFamily="34" charset="0"/>
                <a:ea typeface="Verdana" panose="020B0604030504040204" pitchFamily="34" charset="0"/>
                <a:cs typeface="Verdana" panose="020B0604030504040204" pitchFamily="34" charset="0"/>
              </a:rPr>
              <a:t>aandacht </a:t>
            </a:r>
            <a:r>
              <a:rPr lang="nl-NL" sz="2000" i="1" dirty="0" smtClean="0">
                <a:latin typeface="Verdana" panose="020B0604030504040204" pitchFamily="34" charset="0"/>
                <a:ea typeface="Verdana" panose="020B0604030504040204" pitchFamily="34" charset="0"/>
                <a:cs typeface="Verdana" panose="020B0604030504040204" pitchFamily="34" charset="0"/>
              </a:rPr>
              <a:t>besteed </a:t>
            </a:r>
            <a:r>
              <a:rPr lang="nl-NL" sz="2000" i="1" dirty="0">
                <a:latin typeface="Verdana" panose="020B0604030504040204" pitchFamily="34" charset="0"/>
                <a:ea typeface="Verdana" panose="020B0604030504040204" pitchFamily="34" charset="0"/>
                <a:cs typeface="Verdana" panose="020B0604030504040204" pitchFamily="34" charset="0"/>
              </a:rPr>
              <a:t>aan kwaliteitsverbetering van de implementatie en ontwikkeling van </a:t>
            </a:r>
            <a:r>
              <a:rPr lang="nl-NL" sz="2000" i="1" dirty="0" smtClean="0">
                <a:latin typeface="Verdana" panose="020B0604030504040204" pitchFamily="34" charset="0"/>
                <a:ea typeface="Verdana" panose="020B0604030504040204" pitchFamily="34" charset="0"/>
                <a:cs typeface="Verdana" panose="020B0604030504040204" pitchFamily="34" charset="0"/>
              </a:rPr>
              <a:t>FACT</a:t>
            </a:r>
            <a:r>
              <a:rPr lang="nl-NL" sz="2000" dirty="0" smtClean="0">
                <a:latin typeface="Verdana" panose="020B0604030504040204" pitchFamily="34" charset="0"/>
                <a:ea typeface="Verdana" panose="020B0604030504040204" pitchFamily="34" charset="0"/>
                <a:cs typeface="Verdana" panose="020B0604030504040204" pitchFamily="34" charset="0"/>
              </a:rPr>
              <a:t>;</a:t>
            </a:r>
          </a:p>
          <a:p>
            <a:pPr marL="0" indent="0">
              <a:lnSpc>
                <a:spcPct val="100000"/>
              </a:lnSpc>
              <a:buNone/>
            </a:pPr>
            <a:endParaRPr lang="nl-NL" sz="2000" dirty="0" smtClean="0">
              <a:latin typeface="Verdana" panose="020B0604030504040204" pitchFamily="34" charset="0"/>
              <a:ea typeface="Verdana" panose="020B0604030504040204" pitchFamily="34" charset="0"/>
              <a:cs typeface="Verdana" panose="020B0604030504040204" pitchFamily="34" charset="0"/>
            </a:endParaRPr>
          </a:p>
          <a:p>
            <a:pPr>
              <a:lnSpc>
                <a:spcPct val="100000"/>
              </a:lnSpc>
              <a:buFont typeface="Wingdings" panose="05000000000000000000" pitchFamily="2" charset="2"/>
              <a:buChar char="Ø"/>
            </a:pPr>
            <a:r>
              <a:rPr lang="nl-NL" sz="2000" i="1" dirty="0" smtClean="0">
                <a:latin typeface="Verdana" panose="020B0604030504040204" pitchFamily="34" charset="0"/>
                <a:ea typeface="Verdana" panose="020B0604030504040204" pitchFamily="34" charset="0"/>
                <a:cs typeface="Verdana" panose="020B0604030504040204" pitchFamily="34" charset="0"/>
              </a:rPr>
              <a:t>Uit </a:t>
            </a:r>
            <a:r>
              <a:rPr lang="nl-NL" sz="2000" i="1" dirty="0">
                <a:latin typeface="Verdana" panose="020B0604030504040204" pitchFamily="34" charset="0"/>
                <a:ea typeface="Verdana" panose="020B0604030504040204" pitchFamily="34" charset="0"/>
                <a:cs typeface="Verdana" panose="020B0604030504040204" pitchFamily="34" charset="0"/>
              </a:rPr>
              <a:t>de data blijkt echter ook, </a:t>
            </a:r>
            <a:r>
              <a:rPr lang="nl-NL" sz="2000" i="1" dirty="0" smtClean="0">
                <a:latin typeface="Verdana" panose="020B0604030504040204" pitchFamily="34" charset="0"/>
                <a:ea typeface="Verdana" panose="020B0604030504040204" pitchFamily="34" charset="0"/>
                <a:cs typeface="Verdana" panose="020B0604030504040204" pitchFamily="34" charset="0"/>
              </a:rPr>
              <a:t>dat </a:t>
            </a:r>
            <a:r>
              <a:rPr lang="nl-NL" sz="2000" i="1" dirty="0">
                <a:latin typeface="Verdana" panose="020B0604030504040204" pitchFamily="34" charset="0"/>
                <a:ea typeface="Verdana" panose="020B0604030504040204" pitchFamily="34" charset="0"/>
                <a:cs typeface="Verdana" panose="020B0604030504040204" pitchFamily="34" charset="0"/>
              </a:rPr>
              <a:t>er een </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buNone/>
            </a:pPr>
            <a:r>
              <a:rPr lang="nl-NL" sz="2000" i="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positieve</a:t>
            </a:r>
            <a:r>
              <a:rPr lang="nl-NL" sz="2000" i="1" dirty="0" smtClean="0">
                <a:latin typeface="Verdana" panose="020B0604030504040204" pitchFamily="34" charset="0"/>
                <a:ea typeface="Verdana" panose="020B0604030504040204" pitchFamily="34" charset="0"/>
                <a:cs typeface="Verdana" panose="020B0604030504040204" pitchFamily="34" charset="0"/>
              </a:rPr>
              <a:t> </a:t>
            </a:r>
            <a:r>
              <a:rPr lang="nl-NL" sz="2000" i="1" dirty="0">
                <a:latin typeface="Verdana" panose="020B0604030504040204" pitchFamily="34" charset="0"/>
                <a:ea typeface="Verdana" panose="020B0604030504040204" pitchFamily="34" charset="0"/>
                <a:cs typeface="Verdana" panose="020B0604030504040204" pitchFamily="34" charset="0"/>
              </a:rPr>
              <a:t>correlatie is </a:t>
            </a:r>
            <a:r>
              <a:rPr lang="nl-NL" sz="2000" i="1" dirty="0" smtClean="0">
                <a:latin typeface="Verdana" panose="020B0604030504040204" pitchFamily="34" charset="0"/>
                <a:ea typeface="Verdana" panose="020B0604030504040204" pitchFamily="34" charset="0"/>
                <a:cs typeface="Verdana" panose="020B0604030504040204" pitchFamily="34" charset="0"/>
              </a:rPr>
              <a:t>tussen </a:t>
            </a:r>
            <a:r>
              <a:rPr lang="nl-NL" sz="2000" i="1" dirty="0">
                <a:latin typeface="Verdana" panose="020B0604030504040204" pitchFamily="34" charset="0"/>
                <a:ea typeface="Verdana" panose="020B0604030504040204" pitchFamily="34" charset="0"/>
                <a:cs typeface="Verdana" panose="020B0604030504040204" pitchFamily="34" charset="0"/>
              </a:rPr>
              <a:t>dit item en </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buNone/>
            </a:pPr>
            <a:r>
              <a:rPr lang="nl-NL" sz="2000" i="1" dirty="0" smtClean="0">
                <a:latin typeface="Verdana" panose="020B0604030504040204" pitchFamily="34" charset="0"/>
                <a:ea typeface="Verdana" panose="020B0604030504040204" pitchFamily="34" charset="0"/>
                <a:cs typeface="Verdana" panose="020B0604030504040204" pitchFamily="34" charset="0"/>
              </a:rPr>
              <a:t>de </a:t>
            </a:r>
            <a:r>
              <a:rPr lang="nl-NL" sz="2000" i="1" dirty="0">
                <a:latin typeface="Verdana" panose="020B0604030504040204" pitchFamily="34" charset="0"/>
                <a:ea typeface="Verdana" panose="020B0604030504040204" pitchFamily="34" charset="0"/>
                <a:cs typeface="Verdana" panose="020B0604030504040204" pitchFamily="34" charset="0"/>
              </a:rPr>
              <a:t>totaalscore op de </a:t>
            </a:r>
            <a:r>
              <a:rPr lang="nl-NL" sz="2000" i="1" dirty="0" err="1" smtClean="0">
                <a:latin typeface="Verdana" panose="020B0604030504040204" pitchFamily="34" charset="0"/>
                <a:ea typeface="Verdana" panose="020B0604030504040204" pitchFamily="34" charset="0"/>
                <a:cs typeface="Verdana" panose="020B0604030504040204" pitchFamily="34" charset="0"/>
              </a:rPr>
              <a:t>FACTs</a:t>
            </a:r>
            <a:r>
              <a:rPr lang="nl-NL" sz="2000" i="1" dirty="0">
                <a:latin typeface="Verdana" panose="020B0604030504040204" pitchFamily="34" charset="0"/>
                <a:ea typeface="Verdana" panose="020B0604030504040204" pitchFamily="34" charset="0"/>
                <a:cs typeface="Verdana" panose="020B0604030504040204" pitchFamily="34" charset="0"/>
              </a:rPr>
              <a:t>.</a:t>
            </a:r>
            <a:r>
              <a:rPr lang="nl-NL" sz="2000" dirty="0">
                <a:latin typeface="Verdana" panose="020B0604030504040204" pitchFamily="34" charset="0"/>
                <a:ea typeface="Verdana" panose="020B0604030504040204" pitchFamily="34" charset="0"/>
                <a:cs typeface="Verdana" panose="020B0604030504040204" pitchFamily="34" charset="0"/>
              </a:rPr>
              <a:t> </a:t>
            </a:r>
          </a:p>
          <a:p>
            <a:endParaRPr lang="nl-NL" dirty="0"/>
          </a:p>
        </p:txBody>
      </p:sp>
      <p:pic>
        <p:nvPicPr>
          <p:cNvPr id="5" name="Afbeelding 4"/>
          <p:cNvPicPr>
            <a:picLocks noChangeAspect="1"/>
          </p:cNvPicPr>
          <p:nvPr/>
        </p:nvPicPr>
        <p:blipFill>
          <a:blip r:embed="rId3"/>
          <a:stretch>
            <a:fillRect/>
          </a:stretch>
        </p:blipFill>
        <p:spPr>
          <a:xfrm>
            <a:off x="8349569" y="4488024"/>
            <a:ext cx="3700559" cy="22207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71817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CONCLUSIES</a:t>
            </a:r>
            <a:r>
              <a:rPr lang="nl-NL" dirty="0" smtClean="0"/>
              <a:t/>
            </a:r>
            <a:br>
              <a:rPr lang="nl-NL" dirty="0" smtClean="0"/>
            </a:br>
            <a:endParaRPr lang="nl-NL" dirty="0"/>
          </a:p>
        </p:txBody>
      </p:sp>
      <p:sp>
        <p:nvSpPr>
          <p:cNvPr id="3" name="Tijdelijke aanduiding voor inhoud 2"/>
          <p:cNvSpPr>
            <a:spLocks noGrp="1"/>
          </p:cNvSpPr>
          <p:nvPr>
            <p:ph idx="1"/>
          </p:nvPr>
        </p:nvSpPr>
        <p:spPr>
          <a:xfrm>
            <a:off x="838200" y="1634065"/>
            <a:ext cx="10515600" cy="4754563"/>
          </a:xfrm>
        </p:spPr>
        <p:txBody>
          <a:bodyPr/>
          <a:lstStyle/>
          <a:p>
            <a:pPr marL="0" indent="0" algn="ctr">
              <a:buNone/>
            </a:pPr>
            <a:r>
              <a:rPr lang="nl-NL" dirty="0" smtClean="0"/>
              <a:t>Verzamelde gegevens van de audits geven beeld van stand van zaken en trends in modelgetrouwheid bij Flexibel ACT teams </a:t>
            </a:r>
          </a:p>
          <a:p>
            <a:endParaRPr lang="nl-NL" dirty="0"/>
          </a:p>
          <a:p>
            <a:pPr marL="0" indent="0" algn="ctr">
              <a:buNone/>
            </a:pPr>
            <a:r>
              <a:rPr lang="nl-NL" b="1" dirty="0" smtClean="0">
                <a:solidFill>
                  <a:srgbClr val="00B050"/>
                </a:solidFill>
              </a:rPr>
              <a:t>Modelgetrouwheid blijft over de jaren stabiel</a:t>
            </a:r>
            <a:endParaRPr lang="nl-NL" b="1" dirty="0"/>
          </a:p>
          <a:p>
            <a:pPr marL="0" indent="0" algn="ctr">
              <a:buNone/>
            </a:pPr>
            <a:r>
              <a:rPr lang="nl-NL" b="1" dirty="0" smtClean="0">
                <a:solidFill>
                  <a:srgbClr val="C00000"/>
                </a:solidFill>
              </a:rPr>
              <a:t>Arbeidsrehabilitatie en </a:t>
            </a:r>
            <a:r>
              <a:rPr lang="nl-NL" b="1" dirty="0" err="1" smtClean="0">
                <a:solidFill>
                  <a:srgbClr val="C00000"/>
                </a:solidFill>
              </a:rPr>
              <a:t>outreach</a:t>
            </a:r>
            <a:r>
              <a:rPr lang="nl-NL" b="1" dirty="0" smtClean="0">
                <a:solidFill>
                  <a:srgbClr val="C00000"/>
                </a:solidFill>
              </a:rPr>
              <a:t> neemt af </a:t>
            </a:r>
            <a:endParaRPr lang="nl-NL" b="1" dirty="0"/>
          </a:p>
          <a:p>
            <a:pPr marL="0" indent="0" algn="ctr">
              <a:buNone/>
            </a:pPr>
            <a:r>
              <a:rPr lang="nl-NL" b="1" dirty="0" smtClean="0">
                <a:solidFill>
                  <a:srgbClr val="7030A0"/>
                </a:solidFill>
              </a:rPr>
              <a:t>Participatie en herstel blijft achter: </a:t>
            </a:r>
            <a:r>
              <a:rPr lang="nl-NL" b="1" dirty="0">
                <a:solidFill>
                  <a:srgbClr val="7030A0"/>
                </a:solidFill>
              </a:rPr>
              <a:t>aanknopingspunten </a:t>
            </a:r>
            <a:endParaRPr lang="nl-NL" b="1" dirty="0" smtClean="0">
              <a:solidFill>
                <a:srgbClr val="7030A0"/>
              </a:solidFill>
            </a:endParaRPr>
          </a:p>
          <a:p>
            <a:pPr marL="0" indent="0" algn="ctr">
              <a:buNone/>
            </a:pPr>
            <a:r>
              <a:rPr lang="nl-NL" b="1" dirty="0" smtClean="0">
                <a:solidFill>
                  <a:srgbClr val="7030A0"/>
                </a:solidFill>
              </a:rPr>
              <a:t>audit-data -&gt; werk aan de winkel dus! </a:t>
            </a:r>
            <a:endParaRPr lang="nl-NL" b="1" dirty="0">
              <a:solidFill>
                <a:srgbClr val="7030A0"/>
              </a:solidFill>
            </a:endParaRPr>
          </a:p>
        </p:txBody>
      </p:sp>
      <p:pic>
        <p:nvPicPr>
          <p:cNvPr id="4" name="Afbeelding 3"/>
          <p:cNvPicPr>
            <a:picLocks noChangeAspect="1"/>
          </p:cNvPicPr>
          <p:nvPr/>
        </p:nvPicPr>
        <p:blipFill>
          <a:blip r:embed="rId3"/>
          <a:stretch>
            <a:fillRect/>
          </a:stretch>
        </p:blipFill>
        <p:spPr>
          <a:xfrm rot="745039">
            <a:off x="9537301" y="4604050"/>
            <a:ext cx="2286000" cy="2000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0141088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2912</TotalTime>
  <Words>1665</Words>
  <Application>Microsoft Office PowerPoint</Application>
  <PresentationFormat>Breedbeeld</PresentationFormat>
  <Paragraphs>306</Paragraphs>
  <Slides>31</Slides>
  <Notes>10</Notes>
  <HiddenSlides>0</HiddenSlides>
  <MMClips>0</MMClips>
  <ScaleCrop>false</ScaleCrop>
  <HeadingPairs>
    <vt:vector size="8" baseType="variant">
      <vt:variant>
        <vt:lpstr>Gebruikte lettertypen</vt:lpstr>
      </vt:variant>
      <vt:variant>
        <vt:i4>10</vt:i4>
      </vt:variant>
      <vt:variant>
        <vt:lpstr>Thema</vt:lpstr>
      </vt:variant>
      <vt:variant>
        <vt:i4>1</vt:i4>
      </vt:variant>
      <vt:variant>
        <vt:lpstr>Ingesloten OLE-bronprogramma's</vt:lpstr>
      </vt:variant>
      <vt:variant>
        <vt:i4>0</vt:i4>
      </vt:variant>
      <vt:variant>
        <vt:lpstr>Diatitels</vt:lpstr>
      </vt:variant>
      <vt:variant>
        <vt:i4>31</vt:i4>
      </vt:variant>
    </vt:vector>
  </HeadingPairs>
  <TitlesOfParts>
    <vt:vector size="42" baseType="lpstr">
      <vt:lpstr>MS PGothic</vt:lpstr>
      <vt:lpstr>Arial</vt:lpstr>
      <vt:lpstr>Calibri</vt:lpstr>
      <vt:lpstr>Cambria</vt:lpstr>
      <vt:lpstr>Garamond</vt:lpstr>
      <vt:lpstr>Tahoma</vt:lpstr>
      <vt:lpstr>Times New Roman</vt:lpstr>
      <vt:lpstr>Verdana</vt:lpstr>
      <vt:lpstr>Wingdings</vt:lpstr>
      <vt:lpstr>Wingdings 3</vt:lpstr>
      <vt:lpstr>Organisch</vt:lpstr>
      <vt:lpstr>FACT:  Flexibele Assertive Community Treatment</vt:lpstr>
      <vt:lpstr>FACT</vt:lpstr>
      <vt:lpstr>PowerPoint-presentatie</vt:lpstr>
      <vt:lpstr>PowerPoint-presentatie</vt:lpstr>
      <vt:lpstr>Wat levert FACT nu op?</vt:lpstr>
      <vt:lpstr>WAAR SCOREN DE FACT TEAMS GOED OP? </vt:lpstr>
      <vt:lpstr>WAAR SCOREN DE FACT TEAMS LAAG OP?</vt:lpstr>
      <vt:lpstr>TRENDS IN MODELGETROUWHEID Enkele afzonderlijke items nader bekeken </vt:lpstr>
      <vt:lpstr>CONCLUSIES </vt:lpstr>
      <vt:lpstr>FACT-Schaal 2017</vt:lpstr>
      <vt:lpstr>UITGANGSPUNTEN</vt:lpstr>
      <vt:lpstr>Over de Brug</vt:lpstr>
      <vt:lpstr>Gemeenten Bron: Sociale wijkteams in ontwikkeling Inrichting, aansturing en bekostiging</vt:lpstr>
      <vt:lpstr>Zorgverzekeraars uit “ inkoopbeleid 2013”</vt:lpstr>
      <vt:lpstr>Herstelbeweging</vt:lpstr>
      <vt:lpstr>Wat nog meer?</vt:lpstr>
      <vt:lpstr>Dus…</vt:lpstr>
      <vt:lpstr>VAN fact NAAR FACT</vt:lpstr>
      <vt:lpstr>FACT-Schaal 2017</vt:lpstr>
      <vt:lpstr>Instapcriteria</vt:lpstr>
      <vt:lpstr>Deel A: De Structuuritems</vt:lpstr>
      <vt:lpstr>Deel B: De Thema’s</vt:lpstr>
      <vt:lpstr>Thema 1: Flexibilisering van Zorg</vt:lpstr>
      <vt:lpstr>Thema 2: Persoonlijk Domein</vt:lpstr>
      <vt:lpstr>Thema 3: Maatschappelijk Domein</vt:lpstr>
      <vt:lpstr>Thema 4: Symptomatisch Domein</vt:lpstr>
      <vt:lpstr>Thema 5:  Planning en Controle op Individueel Cliëntniveau </vt:lpstr>
      <vt:lpstr>Thema 6: Crisis en Veiligheid</vt:lpstr>
      <vt:lpstr>Thema 7: Samenwerking met het Netwerk</vt:lpstr>
      <vt:lpstr>Thema 8: Kwaliteit en Innovatie </vt:lpstr>
      <vt:lpstr>Audit</vt:lpstr>
    </vt:vector>
  </TitlesOfParts>
  <Company>Avans Hogeschool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 Flexibele Assertive Community Treatment</dc:title>
  <dc:creator>Koen Westen</dc:creator>
  <cp:lastModifiedBy>Koen Westen</cp:lastModifiedBy>
  <cp:revision>31</cp:revision>
  <dcterms:created xsi:type="dcterms:W3CDTF">2015-12-01T09:44:29Z</dcterms:created>
  <dcterms:modified xsi:type="dcterms:W3CDTF">2017-06-15T07:21:38Z</dcterms:modified>
</cp:coreProperties>
</file>